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5"/>
  </p:notesMasterIdLst>
  <p:handoutMasterIdLst>
    <p:handoutMasterId r:id="rId16"/>
  </p:handoutMasterIdLst>
  <p:sldIdLst>
    <p:sldId id="275" r:id="rId3"/>
    <p:sldId id="294" r:id="rId4"/>
    <p:sldId id="287" r:id="rId5"/>
    <p:sldId id="282" r:id="rId6"/>
    <p:sldId id="284" r:id="rId7"/>
    <p:sldId id="293" r:id="rId8"/>
    <p:sldId id="300" r:id="rId9"/>
    <p:sldId id="296" r:id="rId10"/>
    <p:sldId id="301" r:id="rId11"/>
    <p:sldId id="298" r:id="rId12"/>
    <p:sldId id="299" r:id="rId13"/>
    <p:sldId id="2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3792" autoAdjust="0"/>
  </p:normalViewPr>
  <p:slideViewPr>
    <p:cSldViewPr snapToGrid="0">
      <p:cViewPr varScale="1">
        <p:scale>
          <a:sx n="73" d="100"/>
          <a:sy n="73" d="100"/>
        </p:scale>
        <p:origin x="360" y="5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7/3/2020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7/3/2020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err="1">
                <a:solidFill>
                  <a:schemeClr val="tx1"/>
                </a:solidFill>
                <a:effectLst/>
                <a:latin typeface="+mn-lt"/>
                <a:ea typeface="+mn-ea"/>
                <a:cs typeface="+mn-cs"/>
              </a:rPr>
              <a:t>Sehinemariam</a:t>
            </a:r>
            <a:r>
              <a:rPr lang="en-GB" sz="1200" b="0" i="0" kern="1200" dirty="0">
                <a:solidFill>
                  <a:schemeClr val="tx1"/>
                </a:solidFill>
                <a:effectLst/>
                <a:latin typeface="+mn-lt"/>
                <a:ea typeface="+mn-ea"/>
                <a:cs typeface="+mn-cs"/>
              </a:rPr>
              <a:t>, 17, a grade 12 student attending classes via Radio which is one of the government’s initiative to support studying at home due to closed schools across Ethiopia.</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Unicef/Tesfaye</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2332835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standing in front of a computer&#10;&#10;Description automatically generated">
            <a:extLst>
              <a:ext uri="{FF2B5EF4-FFF2-40B4-BE49-F238E27FC236}">
                <a16:creationId xmlns:a16="http://schemas.microsoft.com/office/drawing/2014/main" id="{3961BF8B-464B-4A08-853E-D1BFED01A5C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E64ADE22-3E3F-49CE-A49C-2A0FE42B377F}"/>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03/07/2020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hyperlink" Target="https://www.unicef.org.uk/wp-content/uploads/2010/05/UNCRC_summary-1.pdf" TargetMode="External"/><Relationship Id="rId2" Type="http://schemas.openxmlformats.org/officeDocument/2006/relationships/hyperlink" Target="https://www.bbc.co.uk/academy/en/articles/art20170829100617113" TargetMode="Externa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youtu.be/aqw-cnnTUg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hyperlink" Target="https://www.bbc.co.uk/cbbc/quizzes/horrible-histories-back-to-school-quiz" TargetMode="External"/><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4.xml"/><Relationship Id="rId1" Type="http://schemas.openxmlformats.org/officeDocument/2006/relationships/video" Target="https://www.youtube.com/embed/qOJ_A5tgBKM?feature=oembed" TargetMode="Externa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hyperlink" Target="https://www.youtube.com/watch?v=qOJ_A5tgBKM"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hyperlink" Target="https://www.bbc.co.uk/bitesize/tags/zr2yscw/fact-or-fake/1" TargetMode="External"/><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hyperlink" Target="https://www.bbc.co.uk/news/av/52093412/coronavirus-more-health-myths-to-ignore" TargetMode="External"/><Relationship Id="rId4" Type="http://schemas.openxmlformats.org/officeDocument/2006/relationships/hyperlink" Target="https://www.bbc.co.uk/bitesize/articles/z6kxxyc" TargetMode="External"/><Relationship Id="rId9" Type="http://schemas.openxmlformats.org/officeDocument/2006/relationships/hyperlink" Target="https://www.bbc.co.uk/news/av/52369688/coronavirus-health-claims-debunk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Unicef/Tesfaye</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6144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a:bodyPr>
          <a:lstStyle/>
          <a:p>
            <a:pPr marL="0" indent="0">
              <a:buNone/>
            </a:pPr>
            <a:r>
              <a:rPr lang="en-GB" sz="1800" b="1" dirty="0"/>
              <a:t>Try to find somewhere peaceful and spend a few minutes being quiet and still… then think about these questions…</a:t>
            </a:r>
          </a:p>
          <a:p>
            <a:r>
              <a:rPr lang="en-GB" sz="1800" dirty="0"/>
              <a:t>What do you do in your own life to make sure you are able to access the information you need? Why is this important?</a:t>
            </a:r>
          </a:p>
          <a:p>
            <a:r>
              <a:rPr lang="en-GB" sz="1800" dirty="0"/>
              <a:t>Article 17 is also about protection from harmful media. What can make some media harmful and why is it important, particularly now, to avoid unreliable information in the media. </a:t>
            </a:r>
          </a:p>
          <a:p>
            <a:pPr marL="0" indent="0">
              <a:buNone/>
            </a:pPr>
            <a:r>
              <a:rPr lang="en-GB" sz="1800" b="1" dirty="0"/>
              <a:t>Write down your thoughts and if you want, share this back with your teacher, friends or family. </a:t>
            </a:r>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941283"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UnciefFilippov</a:t>
            </a:r>
            <a:r>
              <a:rPr lang="en-GB" sz="900" dirty="0">
                <a:solidFill>
                  <a:srgbClr val="121212"/>
                </a:solidFill>
                <a:latin typeface="Arial" panose="020B0604020202020204" pitchFamily="34" charset="0"/>
                <a:cs typeface="Arial" panose="020B0604020202020204" pitchFamily="34" charset="0"/>
              </a:rPr>
              <a:t>/</a:t>
            </a:r>
            <a:endParaRPr lang="en-GB" sz="900" dirty="0">
              <a:latin typeface="Arial" panose="020B0604020202020204" pitchFamily="34" charset="0"/>
              <a:cs typeface="Arial" panose="020B0604020202020204" pitchFamily="34" charset="0"/>
            </a:endParaRPr>
          </a:p>
        </p:txBody>
      </p:sp>
      <p:pic>
        <p:nvPicPr>
          <p:cNvPr id="6" name="Picture 5" descr="Masha, 9, draws a comic in her sketchbook. The quarantine associated with the COVID-19 pandemic has changed the lives of every young Ukrainian. It has been the second month that they see the school only on the screen of computers or television, communicate with friends through messengers, and dream of going out as an adventure. But schoolchildren and students from different parts of Ukraine prove that self-isolation should not become an obstacle to creativity, sports, friendship and sweet family traditions. And in addition to the habit of washing hands, wearing masks and gloves, many children develop new goals, talents and even their own projects during quarantine.">
            <a:extLst>
              <a:ext uri="{FF2B5EF4-FFF2-40B4-BE49-F238E27FC236}">
                <a16:creationId xmlns:a16="http://schemas.microsoft.com/office/drawing/2014/main" id="{C6ADC6E0-1068-4DA4-B728-FA533A7326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0664" y="1735976"/>
            <a:ext cx="3999524" cy="2780919"/>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8"/>
            <a:ext cx="6393600" cy="4017900"/>
          </a:xfrm>
        </p:spPr>
        <p:txBody>
          <a:bodyPr>
            <a:normAutofit lnSpcReduction="10000"/>
          </a:bodyPr>
          <a:lstStyle/>
          <a:p>
            <a:pPr marL="450900"/>
            <a:r>
              <a:rPr lang="en-GB" sz="2400" dirty="0"/>
              <a:t>Rights are indivisible and all equally important. Are there are other rights that are affected by article 17? </a:t>
            </a:r>
          </a:p>
          <a:p>
            <a:pPr marL="450900"/>
            <a:r>
              <a:rPr lang="en-GB" sz="2400" dirty="0"/>
              <a:t>How do we balance our right to article 17 with these other rights?</a:t>
            </a:r>
          </a:p>
          <a:p>
            <a:pPr marL="450900"/>
            <a:r>
              <a:rPr lang="en-GB" sz="2400" dirty="0"/>
              <a:t>If being able to access reliable information is something you care about, why not apply to be a </a:t>
            </a:r>
            <a:r>
              <a:rPr lang="en-GB" sz="2400" dirty="0">
                <a:hlinkClick r:id="rId2"/>
              </a:rPr>
              <a:t>BBC Young Reporter</a:t>
            </a:r>
            <a:r>
              <a:rPr lang="en-GB" sz="2400" dirty="0"/>
              <a:t>?</a:t>
            </a:r>
          </a:p>
          <a:p>
            <a:pPr marL="0" indent="0">
              <a:buNone/>
            </a:pPr>
            <a:r>
              <a:rPr lang="en-GB" sz="2400" dirty="0"/>
              <a:t>You can find a summary of the whole Convention </a:t>
            </a:r>
            <a:r>
              <a:rPr lang="en-GB" sz="2400" dirty="0">
                <a:hlinkClick r:id="rId3"/>
              </a:rPr>
              <a:t>here</a:t>
            </a:r>
            <a:endParaRPr lang="en-GB" sz="2400" dirty="0"/>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6" name="Rectangle 15">
            <a:extLst>
              <a:ext uri="{FF2B5EF4-FFF2-40B4-BE49-F238E27FC236}">
                <a16:creationId xmlns:a16="http://schemas.microsoft.com/office/drawing/2014/main" id="{7517829E-D028-4A6A-BB00-54725351BF39}"/>
              </a:ext>
            </a:extLst>
          </p:cNvPr>
          <p:cNvSpPr/>
          <p:nvPr/>
        </p:nvSpPr>
        <p:spPr>
          <a:xfrm>
            <a:off x="0" y="6562108"/>
            <a:ext cx="1088760"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All WikiCommons</a:t>
            </a:r>
          </a:p>
          <a:p>
            <a:endParaRPr lang="en-GB" sz="900" dirty="0">
              <a:latin typeface="Arial" panose="020B0604020202020204" pitchFamily="34" charset="0"/>
              <a:cs typeface="Arial" panose="020B0604020202020204" pitchFamily="34" charset="0"/>
            </a:endParaRPr>
          </a:p>
        </p:txBody>
      </p:sp>
      <p:pic>
        <p:nvPicPr>
          <p:cNvPr id="5" name="Picture 4" descr="A picture containing person, indoor, table, holding&#10;&#10;Description automatically generated">
            <a:extLst>
              <a:ext uri="{FF2B5EF4-FFF2-40B4-BE49-F238E27FC236}">
                <a16:creationId xmlns:a16="http://schemas.microsoft.com/office/drawing/2014/main" id="{AE59DDBA-E746-477E-B9D5-283A9D7C07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9384" y="3116199"/>
            <a:ext cx="2438400" cy="2892552"/>
          </a:xfrm>
          <a:prstGeom prst="rect">
            <a:avLst/>
          </a:prstGeom>
        </p:spPr>
      </p:pic>
      <p:pic>
        <p:nvPicPr>
          <p:cNvPr id="9" name="Picture 8" descr="A picture containing drawing, plate&#10;&#10;Description automatically generated">
            <a:extLst>
              <a:ext uri="{FF2B5EF4-FFF2-40B4-BE49-F238E27FC236}">
                <a16:creationId xmlns:a16="http://schemas.microsoft.com/office/drawing/2014/main" id="{A6654D97-4F30-43B0-BAB9-FE3CBCF615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61710" y="3116199"/>
            <a:ext cx="3547827" cy="1788696"/>
          </a:xfrm>
          <a:prstGeom prst="rect">
            <a:avLst/>
          </a:prstGeom>
        </p:spPr>
      </p:pic>
      <p:pic>
        <p:nvPicPr>
          <p:cNvPr id="12" name="Picture 11" descr="A picture containing building, outdoor, train, sitting&#10;&#10;Description automatically generated">
            <a:extLst>
              <a:ext uri="{FF2B5EF4-FFF2-40B4-BE49-F238E27FC236}">
                <a16:creationId xmlns:a16="http://schemas.microsoft.com/office/drawing/2014/main" id="{11B25292-F560-4984-BC77-D4B680203F7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23463" y="3116199"/>
            <a:ext cx="4295206" cy="2892552"/>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17</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fontScale="70000" lnSpcReduction="20000"/>
          </a:bodyPr>
          <a:lstStyle/>
          <a:p>
            <a:pPr marL="0" indent="0">
              <a:buNone/>
            </a:pPr>
            <a:r>
              <a:rPr lang="en-GB" b="1" dirty="0"/>
              <a:t>Article 17 -  Access to information from the media</a:t>
            </a:r>
          </a:p>
          <a:p>
            <a:pPr marL="0" indent="0">
              <a:buNone/>
            </a:pPr>
            <a:r>
              <a:rPr lang="en-GB" dirty="0"/>
              <a:t>Every child has the right to reliable information from a variety of sources, and governments should encourage the media to provide information that children can understand.</a:t>
            </a:r>
          </a:p>
          <a:p>
            <a:pPr marL="0" indent="0">
              <a:buNone/>
            </a:pPr>
            <a:r>
              <a:rPr lang="en-GB" dirty="0"/>
              <a:t>Governments must help protect children from materials that could harm them. </a:t>
            </a:r>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253531"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Eddie introduces Article 17</a:t>
            </a:r>
            <a:endParaRPr lang="en-GB" dirty="0"/>
          </a:p>
        </p:txBody>
      </p:sp>
      <p:sp>
        <p:nvSpPr>
          <p:cNvPr id="7" name="Text Placeholder 3">
            <a:extLst>
              <a:ext uri="{FF2B5EF4-FFF2-40B4-BE49-F238E27FC236}">
                <a16:creationId xmlns:a16="http://schemas.microsoft.com/office/drawing/2014/main" id="{F0811A18-FEAE-4785-A3E8-65890D526C4B}"/>
              </a:ext>
            </a:extLst>
          </p:cNvPr>
          <p:cNvSpPr txBox="1">
            <a:spLocks/>
          </p:cNvSpPr>
          <p:nvPr/>
        </p:nvSpPr>
        <p:spPr>
          <a:xfrm>
            <a:off x="282105" y="5904183"/>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4"/>
              </a:rPr>
              <a:t>Watch Eddie on YouTube</a:t>
            </a: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p>
        </p:txBody>
      </p:sp>
      <p:pic>
        <p:nvPicPr>
          <p:cNvPr id="10" name="Graphic 9">
            <a:extLst>
              <a:ext uri="{FF2B5EF4-FFF2-40B4-BE49-F238E27FC236}">
                <a16:creationId xmlns:a16="http://schemas.microsoft.com/office/drawing/2014/main" id="{0015560D-5407-42D4-A256-8ACDFE479236}"/>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0420819" y="176662"/>
            <a:ext cx="1428750" cy="1905000"/>
          </a:xfrm>
          <a:prstGeom prst="rect">
            <a:avLst/>
          </a:prstGeom>
        </p:spPr>
      </p:pic>
      <p:pic>
        <p:nvPicPr>
          <p:cNvPr id="5" name="Article 17 Video SB v2">
            <a:hlinkClick r:id="" action="ppaction://media"/>
            <a:extLst>
              <a:ext uri="{FF2B5EF4-FFF2-40B4-BE49-F238E27FC236}">
                <a16:creationId xmlns:a16="http://schemas.microsoft.com/office/drawing/2014/main" id="{1D8851E7-158D-4409-B3CE-63EA45ABEC3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42431" y="2228849"/>
            <a:ext cx="5858344" cy="3295319"/>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591322" y="4669189"/>
            <a:ext cx="4205823" cy="1388244"/>
          </a:xfrm>
        </p:spPr>
        <p:txBody>
          <a:bodyPr>
            <a:normAutofit/>
          </a:bodyPr>
          <a:lstStyle/>
          <a:p>
            <a:pPr marL="0" indent="0" algn="ctr">
              <a:buNone/>
            </a:pPr>
            <a:r>
              <a:rPr lang="en-GB" dirty="0">
                <a:latin typeface="Arial" panose="020B0604020202020204" pitchFamily="34" charset="0"/>
                <a:cs typeface="Arial" panose="020B0604020202020204" pitchFamily="34" charset="0"/>
              </a:rPr>
              <a:t>Note down your thoughts and compare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203863" y="2726878"/>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Learning about reliable information helps you to…</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17</a:t>
            </a:r>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200" dirty="0">
                <a:latin typeface="Arial" panose="020B0604020202020204" pitchFamily="34" charset="0"/>
                <a:cs typeface="Arial" panose="020B0604020202020204" pitchFamily="34" charset="0"/>
              </a:rPr>
              <a:t>To know that not everything you read is true.</a:t>
            </a:r>
          </a:p>
          <a:p>
            <a:r>
              <a:rPr lang="en-GB" sz="6200" dirty="0">
                <a:latin typeface="Arial" panose="020B0604020202020204" pitchFamily="34" charset="0"/>
                <a:cs typeface="Arial" panose="020B0604020202020204" pitchFamily="34" charset="0"/>
              </a:rPr>
              <a:t>To help you learn about where information comes from.</a:t>
            </a:r>
          </a:p>
          <a:p>
            <a:r>
              <a:rPr lang="en-GB" sz="6200" dirty="0">
                <a:latin typeface="Arial" panose="020B0604020202020204" pitchFamily="34" charset="0"/>
                <a:cs typeface="Arial" panose="020B0604020202020204" pitchFamily="34" charset="0"/>
              </a:rPr>
              <a:t>To be able to discuss information you find, with people you trust.</a:t>
            </a:r>
          </a:p>
          <a:p>
            <a:r>
              <a:rPr lang="en-GB" sz="6200" dirty="0">
                <a:latin typeface="Arial" panose="020B0604020202020204" pitchFamily="34" charset="0"/>
                <a:cs typeface="Arial" panose="020B0604020202020204" pitchFamily="34" charset="0"/>
              </a:rPr>
              <a:t>To learn about bias and ‘fake news’.</a:t>
            </a:r>
          </a:p>
          <a:p>
            <a:r>
              <a:rPr lang="en-GB" sz="6200" dirty="0">
                <a:latin typeface="Arial" panose="020B0604020202020204" pitchFamily="34" charset="0"/>
                <a:cs typeface="Arial" panose="020B0604020202020204" pitchFamily="34" charset="0"/>
              </a:rPr>
              <a:t>To know that it’s okay to ask more questions if something doesn't seem right.</a:t>
            </a:r>
          </a:p>
          <a:p>
            <a:r>
              <a:rPr lang="en-GB" sz="6200" dirty="0">
                <a:latin typeface="Arial" panose="020B0604020202020204" pitchFamily="34" charset="0"/>
                <a:cs typeface="Arial" panose="020B0604020202020204" pitchFamily="34" charset="0"/>
              </a:rPr>
              <a:t>To be aware that people have lots of different opinions.</a:t>
            </a:r>
          </a:p>
          <a:p>
            <a:r>
              <a:rPr lang="en-GB" sz="6200" dirty="0">
                <a:latin typeface="Arial" panose="020B0604020202020204" pitchFamily="34" charset="0"/>
                <a:cs typeface="Arial" panose="020B0604020202020204" pitchFamily="34" charset="0"/>
              </a:rPr>
              <a:t>To learn the difference between a fact and an opinion.</a:t>
            </a:r>
          </a:p>
          <a:p>
            <a:r>
              <a:rPr lang="en-GB" sz="6200" dirty="0">
                <a:latin typeface="Arial" panose="020B0604020202020204" pitchFamily="34" charset="0"/>
                <a:cs typeface="Arial" panose="020B0604020202020204" pitchFamily="34" charset="0"/>
              </a:rPr>
              <a:t>To feel confident to say ‘I’m not sure if that’s true’.</a:t>
            </a:r>
          </a:p>
          <a:p>
            <a:r>
              <a:rPr lang="en-GB" sz="6200" dirty="0">
                <a:latin typeface="Arial" panose="020B0604020202020204" pitchFamily="34" charset="0"/>
                <a:cs typeface="Arial" panose="020B0604020202020204" pitchFamily="34" charset="0"/>
              </a:rPr>
              <a:t>To know that some people deliberately put false information online.</a:t>
            </a:r>
          </a:p>
          <a:p>
            <a:pPr marL="0" indent="0">
              <a:buNone/>
            </a:pPr>
            <a:r>
              <a:rPr lang="en-GB" sz="6200" dirty="0">
                <a:latin typeface="Arial" panose="020B0604020202020204" pitchFamily="34" charset="0"/>
                <a:cs typeface="Arial" panose="020B0604020202020204" pitchFamily="34" charset="0"/>
              </a:rPr>
              <a:t>What else did you think of?</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5" name="Flowchart: Connector 24">
            <a:extLst>
              <a:ext uri="{FF2B5EF4-FFF2-40B4-BE49-F238E27FC236}">
                <a16:creationId xmlns:a16="http://schemas.microsoft.com/office/drawing/2014/main" id="{5DBA6628-F645-4A31-9AFF-050A34306ED8}"/>
              </a:ext>
            </a:extLst>
          </p:cNvPr>
          <p:cNvSpPr/>
          <p:nvPr/>
        </p:nvSpPr>
        <p:spPr>
          <a:xfrm>
            <a:off x="4117129" y="1677628"/>
            <a:ext cx="2234122" cy="211811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Write down all the places you can get reliable information from.</a:t>
            </a:r>
          </a:p>
        </p:txBody>
      </p:sp>
      <p:sp>
        <p:nvSpPr>
          <p:cNvPr id="17" name="Flowchart: Connector 16">
            <a:extLst>
              <a:ext uri="{FF2B5EF4-FFF2-40B4-BE49-F238E27FC236}">
                <a16:creationId xmlns:a16="http://schemas.microsoft.com/office/drawing/2014/main" id="{FD6C1A32-72C3-42A3-A272-10B366EFF786}"/>
              </a:ext>
            </a:extLst>
          </p:cNvPr>
          <p:cNvSpPr/>
          <p:nvPr/>
        </p:nvSpPr>
        <p:spPr>
          <a:xfrm>
            <a:off x="6351251" y="106366"/>
            <a:ext cx="2443764" cy="239199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School has changed a lot over the years, have a go at this </a:t>
            </a:r>
            <a:r>
              <a:rPr lang="en-GB" sz="1400" dirty="0">
                <a:solidFill>
                  <a:srgbClr val="00B0F0"/>
                </a:solidFill>
                <a:latin typeface="Arial" panose="020B0604020202020204" pitchFamily="34" charset="0"/>
                <a:cs typeface="Arial" panose="020B0604020202020204" pitchFamily="34" charset="0"/>
                <a:hlinkClick r:id="rId3"/>
              </a:rPr>
              <a:t>Horrible Histories</a:t>
            </a:r>
            <a:r>
              <a:rPr lang="en-GB" sz="1400" dirty="0">
                <a:solidFill>
                  <a:srgbClr val="00B0F0"/>
                </a:solidFill>
                <a:latin typeface="Arial" panose="020B0604020202020204" pitchFamily="34" charset="0"/>
                <a:cs typeface="Arial" panose="020B0604020202020204" pitchFamily="34" charset="0"/>
              </a:rPr>
              <a:t> quiz! What did you learn about children’s education in the past?</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14" name="Flowchart: Connector 13">
            <a:extLst>
              <a:ext uri="{FF2B5EF4-FFF2-40B4-BE49-F238E27FC236}">
                <a16:creationId xmlns:a16="http://schemas.microsoft.com/office/drawing/2014/main" id="{7AA34C6D-323A-4C37-AA23-8C670A048553}"/>
              </a:ext>
            </a:extLst>
          </p:cNvPr>
          <p:cNvSpPr/>
          <p:nvPr/>
        </p:nvSpPr>
        <p:spPr>
          <a:xfrm>
            <a:off x="5771419" y="3371850"/>
            <a:ext cx="3432288" cy="330537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What would a species from another planet need to know when they arrived on planet earth? Write them a welcome letter, telling them ten things they need to know, to feel welcome and be safe on planet earth. Where will you find reliable information to include in the letter?</a:t>
            </a:r>
          </a:p>
        </p:txBody>
      </p:sp>
      <p:pic>
        <p:nvPicPr>
          <p:cNvPr id="20" name="Graphic 19">
            <a:extLst>
              <a:ext uri="{FF2B5EF4-FFF2-40B4-BE49-F238E27FC236}">
                <a16:creationId xmlns:a16="http://schemas.microsoft.com/office/drawing/2014/main" id="{06051B45-40C4-45D5-B343-5B19B25DCE6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360000" y="2887295"/>
            <a:ext cx="1887900" cy="2517200"/>
          </a:xfrm>
          <a:prstGeom prst="rect">
            <a:avLst/>
          </a:prstGeom>
        </p:spPr>
      </p:pic>
      <p:pic>
        <p:nvPicPr>
          <p:cNvPr id="7" name="Picture 6" descr="A close up of a sign&#10;&#10;Description automatically generated">
            <a:extLst>
              <a:ext uri="{FF2B5EF4-FFF2-40B4-BE49-F238E27FC236}">
                <a16:creationId xmlns:a16="http://schemas.microsoft.com/office/drawing/2014/main" id="{8C331718-1044-4AAE-83F8-4C3ADF76507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30488" y="3795739"/>
            <a:ext cx="1799847" cy="1799847"/>
          </a:xfrm>
          <a:prstGeom prst="rect">
            <a:avLst/>
          </a:prstGeom>
        </p:spPr>
      </p:pic>
      <p:sp>
        <p:nvSpPr>
          <p:cNvPr id="21" name="Flowchart: Connector 20">
            <a:extLst>
              <a:ext uri="{FF2B5EF4-FFF2-40B4-BE49-F238E27FC236}">
                <a16:creationId xmlns:a16="http://schemas.microsoft.com/office/drawing/2014/main" id="{F08461B4-F64B-4639-9513-7DBA45D00E1C}"/>
              </a:ext>
            </a:extLst>
          </p:cNvPr>
          <p:cNvSpPr/>
          <p:nvPr/>
        </p:nvSpPr>
        <p:spPr>
          <a:xfrm>
            <a:off x="8765633" y="1889077"/>
            <a:ext cx="2443764" cy="239199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Using household items, build a ‘newsroom’ and be a newsreader for the day, reporting about the day’s events in your house </a:t>
            </a:r>
          </a:p>
        </p:txBody>
      </p:sp>
      <p:pic>
        <p:nvPicPr>
          <p:cNvPr id="9" name="Picture 8" descr="A close up of a sign&#10;&#10;Description automatically generated">
            <a:extLst>
              <a:ext uri="{FF2B5EF4-FFF2-40B4-BE49-F238E27FC236}">
                <a16:creationId xmlns:a16="http://schemas.microsoft.com/office/drawing/2014/main" id="{B70896F9-DE21-4B4B-BEB8-5DD4DE6AC4D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42073" y="3085074"/>
            <a:ext cx="2266572" cy="2266572"/>
          </a:xfrm>
          <a:prstGeom prst="rect">
            <a:avLst/>
          </a:prstGeom>
        </p:spPr>
      </p:pic>
    </p:spTree>
    <p:extLst>
      <p:ext uri="{BB962C8B-B14F-4D97-AF65-F5344CB8AC3E}">
        <p14:creationId xmlns:p14="http://schemas.microsoft.com/office/powerpoint/2010/main" val="1331035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25" name="Flowchart: Connector 24">
            <a:extLst>
              <a:ext uri="{FF2B5EF4-FFF2-40B4-BE49-F238E27FC236}">
                <a16:creationId xmlns:a16="http://schemas.microsoft.com/office/drawing/2014/main" id="{5DBA6628-F645-4A31-9AFF-050A34306ED8}"/>
              </a:ext>
            </a:extLst>
          </p:cNvPr>
          <p:cNvSpPr/>
          <p:nvPr/>
        </p:nvSpPr>
        <p:spPr>
          <a:xfrm>
            <a:off x="766300" y="1614389"/>
            <a:ext cx="3362958" cy="330537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Government and other adults must make sure that children are protected from harmful information. Films and computer games all have different classifications. How many different categories of classifications can you find?</a:t>
            </a:r>
          </a:p>
        </p:txBody>
      </p:sp>
      <p:sp>
        <p:nvSpPr>
          <p:cNvPr id="17" name="Flowchart: Connector 16">
            <a:extLst>
              <a:ext uri="{FF2B5EF4-FFF2-40B4-BE49-F238E27FC236}">
                <a16:creationId xmlns:a16="http://schemas.microsoft.com/office/drawing/2014/main" id="{FD6C1A32-72C3-42A3-A272-10B366EFF786}"/>
              </a:ext>
            </a:extLst>
          </p:cNvPr>
          <p:cNvSpPr/>
          <p:nvPr/>
        </p:nvSpPr>
        <p:spPr>
          <a:xfrm>
            <a:off x="4011358" y="3486150"/>
            <a:ext cx="3023596" cy="300563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List five really interesting things you’ve learnt this week. You might have learnt something from a friend; maybe you watched the news and a story really stood out; or perhaps one of your parents has wowed you with a fascinating fact.</a:t>
            </a:r>
          </a:p>
        </p:txBody>
      </p:sp>
      <p:sp>
        <p:nvSpPr>
          <p:cNvPr id="14" name="Flowchart: Connector 13">
            <a:extLst>
              <a:ext uri="{FF2B5EF4-FFF2-40B4-BE49-F238E27FC236}">
                <a16:creationId xmlns:a16="http://schemas.microsoft.com/office/drawing/2014/main" id="{7AA34C6D-323A-4C37-AA23-8C670A048553}"/>
              </a:ext>
            </a:extLst>
          </p:cNvPr>
          <p:cNvSpPr/>
          <p:nvPr/>
        </p:nvSpPr>
        <p:spPr>
          <a:xfrm>
            <a:off x="6703978" y="0"/>
            <a:ext cx="3432288" cy="330537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hlinkClick r:id="rId4"/>
              </a:rPr>
              <a:t>Watch the story of Goldilocks</a:t>
            </a:r>
            <a:r>
              <a:rPr lang="en-GB" sz="1400" dirty="0">
                <a:solidFill>
                  <a:srgbClr val="00B0F0"/>
                </a:solidFill>
                <a:latin typeface="Arial" panose="020B0604020202020204" pitchFamily="34" charset="0"/>
                <a:cs typeface="Arial" panose="020B0604020202020204" pitchFamily="34" charset="0"/>
              </a:rPr>
              <a:t>. This video tells you the story from Goldilocks' point of view. Imagine you are a reporter. Tell the story from the view of the baby bear.</a:t>
            </a:r>
          </a:p>
        </p:txBody>
      </p:sp>
      <p:pic>
        <p:nvPicPr>
          <p:cNvPr id="2" name="Online Media 1" title="Goldilocks And The Three Bears |  Fairy Tales | Gigglebox">
            <a:hlinkClick r:id="" action="ppaction://media"/>
            <a:extLst>
              <a:ext uri="{FF2B5EF4-FFF2-40B4-BE49-F238E27FC236}">
                <a16:creationId xmlns:a16="http://schemas.microsoft.com/office/drawing/2014/main" id="{7F8A455F-F304-4A46-A0E6-6E5EA49E24A6}"/>
              </a:ext>
            </a:extLst>
          </p:cNvPr>
          <p:cNvPicPr>
            <a:picLocks noRot="1" noChangeAspect="1"/>
          </p:cNvPicPr>
          <p:nvPr>
            <a:videoFile r:link="rId1"/>
          </p:nvPr>
        </p:nvPicPr>
        <p:blipFill>
          <a:blip r:embed="rId5"/>
          <a:stretch>
            <a:fillRect/>
          </a:stretch>
        </p:blipFill>
        <p:spPr>
          <a:xfrm>
            <a:off x="7264407" y="3069570"/>
            <a:ext cx="4690533" cy="2638425"/>
          </a:xfrm>
          <a:prstGeom prst="rect">
            <a:avLst/>
          </a:prstGeom>
        </p:spPr>
      </p:pic>
      <p:pic>
        <p:nvPicPr>
          <p:cNvPr id="8" name="Picture 7" descr="A close up of a sign&#10;&#10;Description automatically generated">
            <a:extLst>
              <a:ext uri="{FF2B5EF4-FFF2-40B4-BE49-F238E27FC236}">
                <a16:creationId xmlns:a16="http://schemas.microsoft.com/office/drawing/2014/main" id="{E6F94124-DDA8-4E0E-A0A2-440D004FA88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4613" y="4358443"/>
            <a:ext cx="2381250" cy="2381250"/>
          </a:xfrm>
          <a:prstGeom prst="rect">
            <a:avLst/>
          </a:prstGeom>
        </p:spPr>
      </p:pic>
    </p:spTree>
    <p:extLst>
      <p:ext uri="{BB962C8B-B14F-4D97-AF65-F5344CB8AC3E}">
        <p14:creationId xmlns:p14="http://schemas.microsoft.com/office/powerpoint/2010/main" val="21414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1" name="Rectangle 10">
            <a:extLst>
              <a:ext uri="{FF2B5EF4-FFF2-40B4-BE49-F238E27FC236}">
                <a16:creationId xmlns:a16="http://schemas.microsoft.com/office/drawing/2014/main" id="{FE9CCAB3-15BF-4254-9992-441E94B2AB59}"/>
              </a:ext>
            </a:extLst>
          </p:cNvPr>
          <p:cNvSpPr/>
          <p:nvPr/>
        </p:nvSpPr>
        <p:spPr>
          <a:xfrm>
            <a:off x="4623095" y="3730097"/>
            <a:ext cx="2945809" cy="131950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BBC Bite Size have put together </a:t>
            </a:r>
            <a:r>
              <a:rPr lang="en-GB" sz="1400" dirty="0">
                <a:solidFill>
                  <a:srgbClr val="00AEEF"/>
                </a:solidFill>
                <a:latin typeface="Arial" panose="020B0604020202020204" pitchFamily="34" charset="0"/>
                <a:cs typeface="Arial" panose="020B0604020202020204" pitchFamily="34" charset="0"/>
                <a:hlinkClick r:id="rId3"/>
              </a:rPr>
              <a:t>some great activities </a:t>
            </a:r>
            <a:r>
              <a:rPr lang="en-GB" sz="1400" dirty="0">
                <a:solidFill>
                  <a:srgbClr val="00AEEF"/>
                </a:solidFill>
                <a:latin typeface="Arial" panose="020B0604020202020204" pitchFamily="34" charset="0"/>
                <a:cs typeface="Arial" panose="020B0604020202020204" pitchFamily="34" charset="0"/>
              </a:rPr>
              <a:t>to help you spot fake news</a:t>
            </a:r>
          </a:p>
        </p:txBody>
      </p:sp>
      <p:sp>
        <p:nvSpPr>
          <p:cNvPr id="17" name="Rectangle 16">
            <a:extLst>
              <a:ext uri="{FF2B5EF4-FFF2-40B4-BE49-F238E27FC236}">
                <a16:creationId xmlns:a16="http://schemas.microsoft.com/office/drawing/2014/main" id="{1F0406C4-8493-43A7-92F7-FDA49311C3FE}"/>
              </a:ext>
            </a:extLst>
          </p:cNvPr>
          <p:cNvSpPr/>
          <p:nvPr/>
        </p:nvSpPr>
        <p:spPr>
          <a:xfrm>
            <a:off x="8241124" y="4559058"/>
            <a:ext cx="3403078" cy="19783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There’s lots of misinformation about Coronavirus and this can be dangerous: the BBC have published some great content that </a:t>
            </a:r>
            <a:r>
              <a:rPr lang="en-GB" sz="1400" dirty="0">
                <a:solidFill>
                  <a:srgbClr val="00AEEF"/>
                </a:solidFill>
                <a:latin typeface="Arial" panose="020B0604020202020204" pitchFamily="34" charset="0"/>
                <a:cs typeface="Arial" panose="020B0604020202020204" pitchFamily="34" charset="0"/>
                <a:hlinkClick r:id="rId4"/>
              </a:rPr>
              <a:t>explains how this misinformation spreads</a:t>
            </a:r>
            <a:r>
              <a:rPr lang="en-GB" sz="1400" dirty="0">
                <a:solidFill>
                  <a:srgbClr val="00AEEF"/>
                </a:solidFill>
                <a:latin typeface="Arial" panose="020B0604020202020204" pitchFamily="34" charset="0"/>
                <a:cs typeface="Arial" panose="020B0604020202020204" pitchFamily="34" charset="0"/>
              </a:rPr>
              <a:t>. Does this help you identify fact from fiction?</a:t>
            </a:r>
          </a:p>
        </p:txBody>
      </p:sp>
      <p:pic>
        <p:nvPicPr>
          <p:cNvPr id="22" name="Graphic 21">
            <a:extLst>
              <a:ext uri="{FF2B5EF4-FFF2-40B4-BE49-F238E27FC236}">
                <a16:creationId xmlns:a16="http://schemas.microsoft.com/office/drawing/2014/main" id="{7F392A06-4567-40F3-AE53-DBAD8B35054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49852" y="2532405"/>
            <a:ext cx="1887900" cy="2517200"/>
          </a:xfrm>
          <a:prstGeom prst="rect">
            <a:avLst/>
          </a:prstGeom>
        </p:spPr>
      </p:pic>
      <p:pic>
        <p:nvPicPr>
          <p:cNvPr id="4" name="Picture 3" descr="A close up of a logo&#10;&#10;Description automatically generated">
            <a:extLst>
              <a:ext uri="{FF2B5EF4-FFF2-40B4-BE49-F238E27FC236}">
                <a16:creationId xmlns:a16="http://schemas.microsoft.com/office/drawing/2014/main" id="{AC01CB7B-35A0-4094-8FA5-29458FA7AB1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73103" y="4580"/>
            <a:ext cx="1818897" cy="1818897"/>
          </a:xfrm>
          <a:prstGeom prst="rect">
            <a:avLst/>
          </a:prstGeom>
        </p:spPr>
      </p:pic>
      <p:sp>
        <p:nvSpPr>
          <p:cNvPr id="5" name="TextBox 4">
            <a:extLst>
              <a:ext uri="{FF2B5EF4-FFF2-40B4-BE49-F238E27FC236}">
                <a16:creationId xmlns:a16="http://schemas.microsoft.com/office/drawing/2014/main" id="{00FEA0BB-623F-4CE0-9308-15C51D41808B}"/>
              </a:ext>
            </a:extLst>
          </p:cNvPr>
          <p:cNvSpPr txBox="1"/>
          <p:nvPr/>
        </p:nvSpPr>
        <p:spPr>
          <a:xfrm>
            <a:off x="7824643" y="3825968"/>
            <a:ext cx="3474851" cy="646331"/>
          </a:xfrm>
          <a:prstGeom prst="rect">
            <a:avLst/>
          </a:prstGeom>
          <a:noFill/>
        </p:spPr>
        <p:txBody>
          <a:bodyPr wrap="square" rtlCol="0">
            <a:spAutoFit/>
          </a:bodyPr>
          <a:lstStyle/>
          <a:p>
            <a:r>
              <a:rPr lang="en-GB" sz="3600" i="1" dirty="0">
                <a:latin typeface="Adobe Gothic Std B" panose="020B0800000000000000" pitchFamily="34" charset="-128"/>
                <a:ea typeface="Adobe Gothic Std B" panose="020B0800000000000000" pitchFamily="34" charset="-128"/>
              </a:rPr>
              <a:t>Fact or Fiction?</a:t>
            </a:r>
          </a:p>
        </p:txBody>
      </p:sp>
      <p:pic>
        <p:nvPicPr>
          <p:cNvPr id="13" name="Picture 12" descr="A picture containing gear, shellfish, wheel&#10;&#10;Description automatically generated">
            <a:extLst>
              <a:ext uri="{FF2B5EF4-FFF2-40B4-BE49-F238E27FC236}">
                <a16:creationId xmlns:a16="http://schemas.microsoft.com/office/drawing/2014/main" id="{FF7DA5CB-300D-4E6E-B829-604BBD3AE38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57390" y="355885"/>
            <a:ext cx="3403078" cy="1914231"/>
          </a:xfrm>
          <a:prstGeom prst="rect">
            <a:avLst/>
          </a:prstGeom>
        </p:spPr>
      </p:pic>
      <p:sp>
        <p:nvSpPr>
          <p:cNvPr id="23" name="Rectangle 22">
            <a:extLst>
              <a:ext uri="{FF2B5EF4-FFF2-40B4-BE49-F238E27FC236}">
                <a16:creationId xmlns:a16="http://schemas.microsoft.com/office/drawing/2014/main" id="{98CA382B-C350-4AD3-89EB-EE884171CA51}"/>
              </a:ext>
            </a:extLst>
          </p:cNvPr>
          <p:cNvSpPr/>
          <p:nvPr/>
        </p:nvSpPr>
        <p:spPr>
          <a:xfrm>
            <a:off x="7358983" y="1762612"/>
            <a:ext cx="3257550" cy="166687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Sometimes we don’t understand a particular issue because it’s complicated and needs careful explanation. Have a go at explaining an issue or event you care about for younger children.</a:t>
            </a:r>
          </a:p>
        </p:txBody>
      </p:sp>
      <p:sp>
        <p:nvSpPr>
          <p:cNvPr id="24" name="Rectangle 23">
            <a:extLst>
              <a:ext uri="{FF2B5EF4-FFF2-40B4-BE49-F238E27FC236}">
                <a16:creationId xmlns:a16="http://schemas.microsoft.com/office/drawing/2014/main" id="{F831292C-6255-47E9-BCFA-3CB8AC46679A}"/>
              </a:ext>
            </a:extLst>
          </p:cNvPr>
          <p:cNvSpPr/>
          <p:nvPr/>
        </p:nvSpPr>
        <p:spPr>
          <a:xfrm>
            <a:off x="3537977" y="2085217"/>
            <a:ext cx="2945809" cy="131950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The BBC has debunked some of the claims about </a:t>
            </a:r>
            <a:r>
              <a:rPr lang="en-GB" sz="1400" dirty="0">
                <a:solidFill>
                  <a:srgbClr val="00AEEF"/>
                </a:solidFill>
                <a:latin typeface="Arial" panose="020B0604020202020204" pitchFamily="34" charset="0"/>
                <a:cs typeface="Arial" panose="020B0604020202020204" pitchFamily="34" charset="0"/>
                <a:hlinkClick r:id="rId9"/>
              </a:rPr>
              <a:t>Coronavirus</a:t>
            </a:r>
            <a:r>
              <a:rPr lang="en-GB" sz="1400" dirty="0">
                <a:solidFill>
                  <a:srgbClr val="00AEEF"/>
                </a:solidFill>
                <a:latin typeface="Arial" panose="020B0604020202020204" pitchFamily="34" charset="0"/>
                <a:cs typeface="Arial" panose="020B0604020202020204" pitchFamily="34" charset="0"/>
              </a:rPr>
              <a:t>: had you heard about any of these, or </a:t>
            </a:r>
            <a:r>
              <a:rPr lang="en-GB" sz="1400" dirty="0">
                <a:solidFill>
                  <a:srgbClr val="00AEEF"/>
                </a:solidFill>
                <a:latin typeface="Arial" panose="020B0604020202020204" pitchFamily="34" charset="0"/>
                <a:cs typeface="Arial" panose="020B0604020202020204" pitchFamily="34" charset="0"/>
                <a:hlinkClick r:id="rId10"/>
              </a:rPr>
              <a:t>these ones</a:t>
            </a:r>
            <a:r>
              <a:rPr lang="en-GB" sz="1400" dirty="0">
                <a:solidFill>
                  <a:srgbClr val="00AEEF"/>
                </a:solidFill>
                <a:latin typeface="Arial" panose="020B0604020202020204" pitchFamily="34" charset="0"/>
                <a:cs typeface="Arial" panose="020B0604020202020204" pitchFamily="34" charset="0"/>
              </a:rPr>
              <a:t>?</a:t>
            </a:r>
          </a:p>
        </p:txBody>
      </p:sp>
      <p:sp>
        <p:nvSpPr>
          <p:cNvPr id="25" name="Rectangle 24">
            <a:extLst>
              <a:ext uri="{FF2B5EF4-FFF2-40B4-BE49-F238E27FC236}">
                <a16:creationId xmlns:a16="http://schemas.microsoft.com/office/drawing/2014/main" id="{31A6D440-C826-4285-9610-C1D2013C6B32}"/>
              </a:ext>
            </a:extLst>
          </p:cNvPr>
          <p:cNvSpPr/>
          <p:nvPr/>
        </p:nvSpPr>
        <p:spPr>
          <a:xfrm rot="16200000">
            <a:off x="4964836" y="1479293"/>
            <a:ext cx="928459"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WikiCommons</a:t>
            </a: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9694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5" name="Rectangle 14">
            <a:extLst>
              <a:ext uri="{FF2B5EF4-FFF2-40B4-BE49-F238E27FC236}">
                <a16:creationId xmlns:a16="http://schemas.microsoft.com/office/drawing/2014/main" id="{B96E5E81-9731-4CF8-9780-CBAF9D480599}"/>
              </a:ext>
            </a:extLst>
          </p:cNvPr>
          <p:cNvSpPr/>
          <p:nvPr/>
        </p:nvSpPr>
        <p:spPr>
          <a:xfrm>
            <a:off x="5736802" y="4754910"/>
            <a:ext cx="2945809" cy="131950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Imagine you’re the Prime Minister – list all the things you would do, to protect children and young people from misinformation</a:t>
            </a:r>
          </a:p>
        </p:txBody>
      </p:sp>
      <p:sp>
        <p:nvSpPr>
          <p:cNvPr id="20" name="Rectangle 19">
            <a:extLst>
              <a:ext uri="{FF2B5EF4-FFF2-40B4-BE49-F238E27FC236}">
                <a16:creationId xmlns:a16="http://schemas.microsoft.com/office/drawing/2014/main" id="{C0FDD0D1-0FDB-4E8E-9643-D5F3071D0989}"/>
              </a:ext>
            </a:extLst>
          </p:cNvPr>
          <p:cNvSpPr/>
          <p:nvPr/>
        </p:nvSpPr>
        <p:spPr>
          <a:xfrm>
            <a:off x="715388" y="1876425"/>
            <a:ext cx="4647346" cy="310515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rgbClr val="00AEEF"/>
                </a:solidFill>
                <a:latin typeface="Arial" panose="020B0604020202020204" pitchFamily="34" charset="0"/>
                <a:cs typeface="Arial" panose="020B0604020202020204" pitchFamily="34" charset="0"/>
              </a:rPr>
              <a:t>Try coming up with a list of information sources you think would be reliable if you had a question about:</a:t>
            </a:r>
          </a:p>
          <a:p>
            <a:endParaRPr lang="en-GB" sz="1400" dirty="0">
              <a:solidFill>
                <a:srgbClr val="00AEEF"/>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400" dirty="0">
                <a:solidFill>
                  <a:srgbClr val="00AEEF"/>
                </a:solidFill>
                <a:latin typeface="Arial" panose="020B0604020202020204" pitchFamily="34" charset="0"/>
                <a:cs typeface="Arial" panose="020B0604020202020204" pitchFamily="34" charset="0"/>
              </a:rPr>
              <a:t>Your physical health</a:t>
            </a:r>
          </a:p>
          <a:p>
            <a:pPr marL="285750" indent="-285750">
              <a:buFont typeface="Wingdings" panose="05000000000000000000" pitchFamily="2" charset="2"/>
              <a:buChar char="§"/>
            </a:pPr>
            <a:r>
              <a:rPr lang="en-GB" sz="1400" dirty="0">
                <a:solidFill>
                  <a:srgbClr val="00AEEF"/>
                </a:solidFill>
                <a:latin typeface="Arial" panose="020B0604020202020204" pitchFamily="34" charset="0"/>
                <a:cs typeface="Arial" panose="020B0604020202020204" pitchFamily="34" charset="0"/>
              </a:rPr>
              <a:t>Your mental health</a:t>
            </a:r>
          </a:p>
          <a:p>
            <a:pPr marL="285750" indent="-285750">
              <a:buFont typeface="Wingdings" panose="05000000000000000000" pitchFamily="2" charset="2"/>
              <a:buChar char="§"/>
            </a:pPr>
            <a:r>
              <a:rPr lang="en-GB" sz="1400" dirty="0">
                <a:solidFill>
                  <a:srgbClr val="00AEEF"/>
                </a:solidFill>
                <a:latin typeface="Arial" panose="020B0604020202020204" pitchFamily="34" charset="0"/>
                <a:cs typeface="Arial" panose="020B0604020202020204" pitchFamily="34" charset="0"/>
              </a:rPr>
              <a:t>Entry fees for your favourite attraction or theme park</a:t>
            </a:r>
          </a:p>
          <a:p>
            <a:pPr marL="285750" indent="-285750">
              <a:buFont typeface="Wingdings" panose="05000000000000000000" pitchFamily="2" charset="2"/>
              <a:buChar char="§"/>
            </a:pPr>
            <a:r>
              <a:rPr lang="en-GB" sz="1400" dirty="0">
                <a:solidFill>
                  <a:srgbClr val="00AEEF"/>
                </a:solidFill>
                <a:latin typeface="Arial" panose="020B0604020202020204" pitchFamily="34" charset="0"/>
                <a:cs typeface="Arial" panose="020B0604020202020204" pitchFamily="34" charset="0"/>
              </a:rPr>
              <a:t>How much it costs to send a package to a family member or friend in another country</a:t>
            </a:r>
          </a:p>
          <a:p>
            <a:pPr marL="285750" indent="-285750">
              <a:buFont typeface="Wingdings" panose="05000000000000000000" pitchFamily="2" charset="2"/>
              <a:buChar char="§"/>
            </a:pPr>
            <a:r>
              <a:rPr lang="en-GB" sz="1400" dirty="0">
                <a:solidFill>
                  <a:srgbClr val="00AEEF"/>
                </a:solidFill>
                <a:latin typeface="Arial" panose="020B0604020202020204" pitchFamily="34" charset="0"/>
                <a:cs typeface="Arial" panose="020B0604020202020204" pitchFamily="34" charset="0"/>
              </a:rPr>
              <a:t>Making your favourite bake from the last series of the Great British Bake Off </a:t>
            </a:r>
          </a:p>
          <a:p>
            <a:pPr marL="285750" indent="-285750">
              <a:buFont typeface="Wingdings" panose="05000000000000000000" pitchFamily="2" charset="2"/>
              <a:buChar char="§"/>
            </a:pPr>
            <a:r>
              <a:rPr lang="en-GB" sz="1400" dirty="0">
                <a:solidFill>
                  <a:srgbClr val="00AEEF"/>
                </a:solidFill>
                <a:latin typeface="Arial" panose="020B0604020202020204" pitchFamily="34" charset="0"/>
                <a:cs typeface="Arial" panose="020B0604020202020204" pitchFamily="34" charset="0"/>
              </a:rPr>
              <a:t>Volunteering at your local charity shop</a:t>
            </a:r>
          </a:p>
          <a:p>
            <a:pPr marL="285750" indent="-285750">
              <a:buFont typeface="Wingdings" panose="05000000000000000000" pitchFamily="2" charset="2"/>
              <a:buChar char="§"/>
            </a:pPr>
            <a:endParaRPr lang="en-GB" sz="1400" dirty="0">
              <a:solidFill>
                <a:srgbClr val="00AEEF"/>
              </a:solidFill>
              <a:latin typeface="Arial" panose="020B0604020202020204" pitchFamily="34" charset="0"/>
              <a:cs typeface="Arial" panose="020B0604020202020204" pitchFamily="34" charset="0"/>
            </a:endParaRPr>
          </a:p>
          <a:p>
            <a:r>
              <a:rPr lang="en-GB" sz="1400" dirty="0">
                <a:solidFill>
                  <a:srgbClr val="00AEEF"/>
                </a:solidFill>
                <a:latin typeface="Arial" panose="020B0604020202020204" pitchFamily="34" charset="0"/>
                <a:cs typeface="Arial" panose="020B0604020202020204" pitchFamily="34" charset="0"/>
              </a:rPr>
              <a:t>How do you know these are reliable?</a:t>
            </a:r>
          </a:p>
        </p:txBody>
      </p:sp>
      <p:pic>
        <p:nvPicPr>
          <p:cNvPr id="9" name="Picture 8" descr="A picture containing object, clock&#10;&#10;Description automatically generated">
            <a:extLst>
              <a:ext uri="{FF2B5EF4-FFF2-40B4-BE49-F238E27FC236}">
                <a16:creationId xmlns:a16="http://schemas.microsoft.com/office/drawing/2014/main" id="{B53A371C-0637-4754-BB55-4C0A8B4DBF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36802" y="366544"/>
            <a:ext cx="3935611" cy="3168291"/>
          </a:xfrm>
          <a:prstGeom prst="rect">
            <a:avLst/>
          </a:prstGeom>
        </p:spPr>
      </p:pic>
      <p:sp>
        <p:nvSpPr>
          <p:cNvPr id="18" name="Rectangle 17">
            <a:extLst>
              <a:ext uri="{FF2B5EF4-FFF2-40B4-BE49-F238E27FC236}">
                <a16:creationId xmlns:a16="http://schemas.microsoft.com/office/drawing/2014/main" id="{79E19785-2ADB-4241-B52E-336E1BA063CE}"/>
              </a:ext>
            </a:extLst>
          </p:cNvPr>
          <p:cNvSpPr/>
          <p:nvPr/>
        </p:nvSpPr>
        <p:spPr>
          <a:xfrm>
            <a:off x="8488935" y="1950689"/>
            <a:ext cx="3403078" cy="260438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The Office of Communication identifies that the internet is the most used platform for news consumption for 16-24 year olds. Where do you get your news information from? Spend a day analysing the top stories on the BBC and another source such as the Guardian or a tabloid. Are they the same or different? What is different in each about the way they present information about similar topics?</a:t>
            </a:r>
          </a:p>
        </p:txBody>
      </p:sp>
      <p:sp>
        <p:nvSpPr>
          <p:cNvPr id="19" name="Rectangle 18">
            <a:extLst>
              <a:ext uri="{FF2B5EF4-FFF2-40B4-BE49-F238E27FC236}">
                <a16:creationId xmlns:a16="http://schemas.microsoft.com/office/drawing/2014/main" id="{F29655CA-1DE8-4FBC-86C4-DD0981D37A61}"/>
              </a:ext>
            </a:extLst>
          </p:cNvPr>
          <p:cNvSpPr/>
          <p:nvPr/>
        </p:nvSpPr>
        <p:spPr>
          <a:xfrm rot="16200000">
            <a:off x="5457238" y="2885939"/>
            <a:ext cx="928459"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WikiCommons</a:t>
            </a: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43140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TotalTime>
  <Words>1054</Words>
  <Application>Microsoft Office PowerPoint</Application>
  <PresentationFormat>Widescreen</PresentationFormat>
  <Paragraphs>113</Paragraphs>
  <Slides>12</Slides>
  <Notes>7</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12</vt:i4>
      </vt:variant>
    </vt:vector>
  </HeadingPairs>
  <TitlesOfParts>
    <vt:vector size="23" baseType="lpstr">
      <vt:lpstr>Adobe Gothic Std B</vt:lpstr>
      <vt:lpstr>Arial</vt:lpstr>
      <vt:lpstr>Calibri</vt:lpstr>
      <vt:lpstr>Calibri Light</vt:lpstr>
      <vt:lpstr>Univers</vt:lpstr>
      <vt:lpstr>Univers Next Pro</vt:lpstr>
      <vt:lpstr>Univers Next Pro Condensed</vt:lpstr>
      <vt:lpstr>Univers Next Pro Light</vt:lpstr>
      <vt:lpstr>Wingdings</vt:lpstr>
      <vt:lpstr>Office Theme</vt:lpstr>
      <vt:lpstr>Custom Design</vt:lpstr>
      <vt:lpstr>PowerPoint Presentation</vt:lpstr>
      <vt:lpstr>Guess the article</vt:lpstr>
      <vt:lpstr>Introducing… Article 17</vt:lpstr>
      <vt:lpstr>  </vt:lpstr>
      <vt:lpstr>How many of these did you get?</vt:lpstr>
      <vt:lpstr>Activity Time</vt:lpstr>
      <vt:lpstr>Activity Time</vt:lpstr>
      <vt:lpstr>Activity time</vt:lpstr>
      <vt:lpstr>Activity time</vt:lpstr>
      <vt:lpstr>Reflection</vt:lpstr>
      <vt:lpstr>Extension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Nocola Harris</cp:lastModifiedBy>
  <cp:revision>39</cp:revision>
  <dcterms:created xsi:type="dcterms:W3CDTF">2020-06-15T08:25:39Z</dcterms:created>
  <dcterms:modified xsi:type="dcterms:W3CDTF">2020-07-03T17:21:37Z</dcterms:modified>
</cp:coreProperties>
</file>