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5"/>
  </p:notesMasterIdLst>
  <p:handoutMasterIdLst>
    <p:handoutMasterId r:id="rId16"/>
  </p:handoutMasterIdLst>
  <p:sldIdLst>
    <p:sldId id="275" r:id="rId3"/>
    <p:sldId id="294" r:id="rId4"/>
    <p:sldId id="287" r:id="rId5"/>
    <p:sldId id="282" r:id="rId6"/>
    <p:sldId id="284" r:id="rId7"/>
    <p:sldId id="293" r:id="rId8"/>
    <p:sldId id="295" r:id="rId9"/>
    <p:sldId id="296" r:id="rId10"/>
    <p:sldId id="297" r:id="rId11"/>
    <p:sldId id="298" r:id="rId12"/>
    <p:sldId id="299"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73" d="100"/>
          <a:sy n="73" d="100"/>
        </p:scale>
        <p:origin x="360" y="66"/>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6/19/2020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 is not okay how society is targeting Asian people recently because of the coronavirus. Just because the virus was first found in China doesn't mean that Asians were the reason why the virus is spreading.  It is not our fault. we are all humans with feelings and emotions and we're all feeling scared too but that doesn't excuse discrimination and racial slurs towards us Asians. This is affecting our community such as a local Asian businesses are closing down because no one is willing to go there and there is a spread of Asian harassment believe it or not. So this is a reminder that we are all on the same page and that we are not the enemy. we should work together to fight the virus not the people.”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Sophia (pictured) lives in the US, and is an avid social media user. She was ecstatic to hear that she would have no school or homework for over a month because of the coronavirus crisis; however, it wasn’t until about two days in when she started to feel the effects of not being able to see her friends. Lots of teens were searching for a way to express themselves through their photographs and be creative during this unique time. All shared a thirst for new inspiration and the tenacity to continue documenting their lives with our photographs.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Using Instagram's messaging system, a small group of teen photographers was formed and created Covid-19 Photos For Teens on 16 March 2020. They are a group of 15 boys and girls from places such as Denmark, India, Canada, and the US. Covid-19 Photos For Teens is becoming known for their positive outlook on current situations. Their Instagram posts encourage kids to support, create, and inspire one another.</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katchyaphotos</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r>
              <a:rPr lang="en-GB" dirty="0"/>
              <a:t>1. Mumbai, India, December 2018: Members of the transgender community in India and allies protesting against the regressive provisions of the Transgender (Protection of Rights) Bill. </a:t>
            </a:r>
            <a:r>
              <a:rPr lang="en-GB" dirty="0" err="1"/>
              <a:t>Wikicommons</a:t>
            </a:r>
            <a:endParaRPr lang="en-GB" dirty="0"/>
          </a:p>
          <a:p>
            <a:r>
              <a:rPr lang="en-GB" dirty="0"/>
              <a:t>2. Recently married couples leaving the City Hall in Seattle are greeted by well-wishers on the first day of same-sex marriage in Washington state after enactment of Washington Referendum 74 Dennis Bratland/</a:t>
            </a:r>
            <a:r>
              <a:rPr lang="en-GB" dirty="0" err="1"/>
              <a:t>Wikicommons</a:t>
            </a:r>
            <a:endParaRPr lang="en-GB" dirty="0"/>
          </a:p>
          <a:p>
            <a:r>
              <a:rPr lang="en-GB" dirty="0"/>
              <a:t>3. Baltimore, US, July 2016: An image from a Black Lives Matter march through downtown Baltimore City. John Lucia/</a:t>
            </a:r>
            <a:r>
              <a:rPr lang="en-GB" dirty="0" err="1"/>
              <a:t>Wikicommons</a:t>
            </a:r>
            <a:r>
              <a:rPr lang="en-GB" dirty="0"/>
              <a:t> – licence: https://creativecommons.org/licenses/by/2.0/deed.en</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09692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253804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19/06/2020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19/06/2020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19/06/2020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19/06/2020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19/06/2020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19/06/2020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19/06/2020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19/06/2020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19/06/2020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19/06/2020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19/06/2020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19/06/2020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BBBA767C-B696-4E3E-BAA3-6632A05B2B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803DBADB-652C-4C2A-BC9E-1E468DB9B610}"/>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19/06/2020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19/06/2020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19/06/2020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19/06/2020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19/06/2020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19/06/2020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19/06/2020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19/06/2020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19/06/2020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19/06/2020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19/06/2020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19/06/2020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19/06/2020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VETqg0_XRhs"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7.jpeg"/><Relationship Id="rId2" Type="http://schemas.openxmlformats.org/officeDocument/2006/relationships/slideLayout" Target="../slideLayouts/slideLayout24.xml"/><Relationship Id="rId1" Type="http://schemas.openxmlformats.org/officeDocument/2006/relationships/video" Target="https://www.youtube.com/embed/cKkfOUiu2NA?feature=oembed" TargetMode="External"/><Relationship Id="rId6" Type="http://schemas.openxmlformats.org/officeDocument/2006/relationships/hyperlink" Target="https://www.unicef.org.uk/rights-respecting-schools/rrsa-film-the-flamingo-who-didnt-want-to-be-pink/"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9.jpeg"/><Relationship Id="rId2" Type="http://schemas.openxmlformats.org/officeDocument/2006/relationships/slideLayout" Target="../slideLayouts/slideLayout24.xml"/><Relationship Id="rId1" Type="http://schemas.openxmlformats.org/officeDocument/2006/relationships/video" Target="https://www.youtube.com/embed/6uXgJA-VfjI?feature=oembed" TargetMode="External"/><Relationship Id="rId6" Type="http://schemas.openxmlformats.org/officeDocument/2006/relationships/hyperlink" Target="https://www.youtube.com/watch?v=6uXgJA-VfjI" TargetMode="External"/><Relationship Id="rId5" Type="http://schemas.openxmlformats.org/officeDocument/2006/relationships/hyperlink" Target="https://www.childline.org.uk/info-advice/bullying-abuse-safety/your-rights/discrimination-hate-crime-equality/" TargetMode="Externa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0.jpeg"/><Relationship Id="rId2" Type="http://schemas.openxmlformats.org/officeDocument/2006/relationships/slideLayout" Target="../slideLayouts/slideLayout21.xml"/><Relationship Id="rId1" Type="http://schemas.openxmlformats.org/officeDocument/2006/relationships/video" Target="https://www.youtube.com/embed/MQcN5DtMT-0?feature=oembed" TargetMode="External"/><Relationship Id="rId6" Type="http://schemas.openxmlformats.org/officeDocument/2006/relationships/hyperlink" Target="https://www.youtube.com/watch?v=MQcN5DtMT-0"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katchyphotos</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55000" lnSpcReduction="20000"/>
          </a:bodyPr>
          <a:lstStyle/>
          <a:p>
            <a:pPr marL="0" indent="0">
              <a:buNone/>
            </a:pPr>
            <a:r>
              <a:rPr lang="en-GB" sz="3600" b="1" dirty="0"/>
              <a:t>Try to find somewhere peaceful and spend a few minutes being quiet and still … then think about these questions…</a:t>
            </a:r>
          </a:p>
          <a:p>
            <a:r>
              <a:rPr lang="en-GB" sz="3600" dirty="0"/>
              <a:t>What makes you different from everyone else? What makes you proud to be you? </a:t>
            </a:r>
          </a:p>
          <a:p>
            <a:r>
              <a:rPr lang="en-GB" sz="3600" dirty="0"/>
              <a:t>What could you do or say to other people to help them feel positive about who they are as people?</a:t>
            </a:r>
          </a:p>
          <a:p>
            <a:r>
              <a:rPr lang="en-GB" sz="3600" dirty="0"/>
              <a:t>When you see or hear racism and other forms of discrimination what do you do to challenge what you are witnessing?</a:t>
            </a:r>
          </a:p>
          <a:p>
            <a:pPr marL="0" indent="0">
              <a:buNone/>
            </a:pPr>
            <a:r>
              <a:rPr lang="en-GB" sz="3600" b="1" dirty="0"/>
              <a:t>Write down your thoughts and if you want share this back with your teacher, friends or family. </a:t>
            </a:r>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1391728"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Image: Beyond the Binary</a:t>
            </a:r>
          </a:p>
        </p:txBody>
      </p:sp>
      <p:pic>
        <p:nvPicPr>
          <p:cNvPr id="9" name="Picture 8" descr="A transmasculine person in a winter coat on the sidewalkA person walking down a city street&#10;">
            <a:extLst>
              <a:ext uri="{FF2B5EF4-FFF2-40B4-BE49-F238E27FC236}">
                <a16:creationId xmlns:a16="http://schemas.microsoft.com/office/drawing/2014/main" id="{6B088AC9-0C90-43A2-B56C-AA60961906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2830" y="1735201"/>
            <a:ext cx="4481298" cy="3071930"/>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8"/>
            <a:ext cx="6393600" cy="4017900"/>
          </a:xfrm>
        </p:spPr>
        <p:txBody>
          <a:bodyPr>
            <a:normAutofit fontScale="92500" lnSpcReduction="20000"/>
          </a:bodyPr>
          <a:lstStyle/>
          <a:p>
            <a:pPr marL="450900"/>
            <a:r>
              <a:rPr lang="en-GB" sz="2400" dirty="0"/>
              <a:t>History is full of examples of unfair discrimination often leading to terrible consequences. Have a look at the Convention and think about which other children’s rights might help to challenge prejudice and bring an end to discrimination. </a:t>
            </a:r>
          </a:p>
          <a:p>
            <a:pPr marL="450900"/>
            <a:r>
              <a:rPr lang="en-GB" sz="2400" dirty="0"/>
              <a:t>Create a charter of rights that you think are particularly important to keep in mind when thinking about challenging prejudice and brining and end to discrimination. </a:t>
            </a:r>
          </a:p>
          <a:p>
            <a:pPr marL="108000" indent="0">
              <a:buNone/>
            </a:pPr>
            <a:endParaRPr lang="en-GB" sz="2400" dirty="0"/>
          </a:p>
          <a:p>
            <a:pPr marL="0" indent="0">
              <a:buNone/>
            </a:pPr>
            <a:r>
              <a:rPr lang="en-GB" sz="2400" dirty="0"/>
              <a:t>You can find a summary of the whole Convention </a:t>
            </a:r>
            <a:r>
              <a:rPr lang="en-GB" sz="2400" dirty="0">
                <a:hlinkClick r:id="rId2"/>
              </a:rPr>
              <a:t>here</a:t>
            </a:r>
            <a:endParaRPr lang="en-GB" sz="24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35226" y="6481140"/>
            <a:ext cx="3050835"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All </a:t>
            </a:r>
            <a:r>
              <a:rPr lang="en-GB" sz="900" dirty="0" err="1">
                <a:latin typeface="Arial" panose="020B0604020202020204" pitchFamily="34" charset="0"/>
                <a:cs typeface="Arial" panose="020B0604020202020204" pitchFamily="34" charset="0"/>
              </a:rPr>
              <a:t>WikiCommons</a:t>
            </a:r>
            <a:r>
              <a:rPr lang="en-GB" sz="900" dirty="0">
                <a:latin typeface="Arial" panose="020B0604020202020204" pitchFamily="34" charset="0"/>
                <a:cs typeface="Arial" panose="020B0604020202020204" pitchFamily="34" charset="0"/>
              </a:rPr>
              <a:t> – see presenter notes for descriptions</a:t>
            </a:r>
          </a:p>
        </p:txBody>
      </p:sp>
      <p:pic>
        <p:nvPicPr>
          <p:cNvPr id="17" name="Picture 16" descr="A group of people walking in front of a crowd&#10;&#10;Description automatically generated">
            <a:extLst>
              <a:ext uri="{FF2B5EF4-FFF2-40B4-BE49-F238E27FC236}">
                <a16:creationId xmlns:a16="http://schemas.microsoft.com/office/drawing/2014/main" id="{F5C4BF6A-6F77-4F7C-9F9E-6CE9416B2C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0724" y="3122004"/>
            <a:ext cx="3686138" cy="2430642"/>
          </a:xfrm>
          <a:prstGeom prst="rect">
            <a:avLst/>
          </a:prstGeom>
        </p:spPr>
      </p:pic>
      <p:pic>
        <p:nvPicPr>
          <p:cNvPr id="1028" name="Picture 4">
            <a:extLst>
              <a:ext uri="{FF2B5EF4-FFF2-40B4-BE49-F238E27FC236}">
                <a16:creationId xmlns:a16="http://schemas.microsoft.com/office/drawing/2014/main" id="{EB5E6BB0-D46D-4430-9DD9-07A493A0B91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08467" y="3111594"/>
            <a:ext cx="3035340" cy="24306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93FEAFC-1C7D-4CB2-9A09-6028C480258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3748" y="3020135"/>
            <a:ext cx="3237164" cy="242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85000" lnSpcReduction="10000"/>
          </a:bodyPr>
          <a:lstStyle/>
          <a:p>
            <a:pPr marL="0" indent="0">
              <a:buNone/>
            </a:pPr>
            <a:r>
              <a:rPr lang="en-GB" b="1" dirty="0"/>
              <a:t>Article 2 -  </a:t>
            </a:r>
            <a:r>
              <a:rPr lang="en-GB" dirty="0"/>
              <a:t>(non-discrimination) The Convention applies to every child without discrimination, whatever their ethnicity, gender, religion, language, abilities or any other status, whatever they think or say, whatever their family background.</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253531"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Danny introduces Article 2</a:t>
            </a:r>
          </a:p>
          <a:p>
            <a:pPr marL="0" indent="0">
              <a:buNone/>
            </a:pPr>
            <a:endParaRPr lang="en-GB" dirty="0"/>
          </a:p>
        </p:txBody>
      </p:sp>
      <p:pic>
        <p:nvPicPr>
          <p:cNvPr id="9" name="Graphic 8">
            <a:extLst>
              <a:ext uri="{FF2B5EF4-FFF2-40B4-BE49-F238E27FC236}">
                <a16:creationId xmlns:a16="http://schemas.microsoft.com/office/drawing/2014/main" id="{D5869E5B-63FA-4F56-BB96-0663F781972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424160" y="166032"/>
            <a:ext cx="1425409" cy="1900546"/>
          </a:xfrm>
          <a:prstGeom prst="rect">
            <a:avLst/>
          </a:prstGeom>
        </p:spPr>
      </p:pic>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6"/>
              </a:rPr>
              <a:t>Watch Danny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6" name="Article 2 compressed">
            <a:hlinkClick r:id="" action="ppaction://media"/>
            <a:extLst>
              <a:ext uri="{FF2B5EF4-FFF2-40B4-BE49-F238E27FC236}">
                <a16:creationId xmlns:a16="http://schemas.microsoft.com/office/drawing/2014/main" id="{FD413AE9-6B66-4F68-86AE-B77D02A9AE9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9255" y="2207975"/>
            <a:ext cx="6005886" cy="3378311"/>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38548" y="2612152"/>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is needed for every child to be able to enjoy all their rights fairly and equally?</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2</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Every young person and child should know that their race, gender, ability, nationality (or other characteristic or identities) should not stop them enjoying all their rights.</a:t>
            </a:r>
          </a:p>
          <a:p>
            <a:r>
              <a:rPr lang="en-GB" sz="6200" dirty="0">
                <a:latin typeface="Arial" panose="020B0604020202020204" pitchFamily="34" charset="0"/>
                <a:cs typeface="Arial" panose="020B0604020202020204" pitchFamily="34" charset="0"/>
              </a:rPr>
              <a:t>Nobody should feel that they are treated differently because of who they are.</a:t>
            </a:r>
          </a:p>
          <a:p>
            <a:r>
              <a:rPr lang="en-GB" sz="6200" dirty="0">
                <a:latin typeface="Arial" panose="020B0604020202020204" pitchFamily="34" charset="0"/>
                <a:cs typeface="Arial" panose="020B0604020202020204" pitchFamily="34" charset="0"/>
              </a:rPr>
              <a:t>All people should accept, respect and value others for who they are.</a:t>
            </a:r>
          </a:p>
          <a:p>
            <a:r>
              <a:rPr lang="en-GB" sz="6200" dirty="0">
                <a:latin typeface="Arial" panose="020B0604020202020204" pitchFamily="34" charset="0"/>
                <a:cs typeface="Arial" panose="020B0604020202020204" pitchFamily="34" charset="0"/>
              </a:rPr>
              <a:t>All schools should teach and practise and actively celebrate respect for all.</a:t>
            </a:r>
          </a:p>
          <a:p>
            <a:r>
              <a:rPr lang="en-GB" sz="6200" dirty="0">
                <a:latin typeface="Arial" panose="020B0604020202020204" pitchFamily="34" charset="0"/>
                <a:cs typeface="Arial" panose="020B0604020202020204" pitchFamily="34" charset="0"/>
              </a:rPr>
              <a:t>Learning should include opportunities to empathise with those who are discriminated against.</a:t>
            </a:r>
          </a:p>
          <a:p>
            <a:r>
              <a:rPr lang="en-GB" sz="6200" dirty="0">
                <a:latin typeface="Arial" panose="020B0604020202020204" pitchFamily="34" charset="0"/>
                <a:cs typeface="Arial" panose="020B0604020202020204" pitchFamily="34" charset="0"/>
              </a:rPr>
              <a:t>Government decisions and the law should show the way against all forms of discrimination.</a:t>
            </a:r>
          </a:p>
          <a:p>
            <a:r>
              <a:rPr lang="en-GB" sz="6200" dirty="0">
                <a:latin typeface="Arial" panose="020B0604020202020204" pitchFamily="34" charset="0"/>
                <a:cs typeface="Arial" panose="020B0604020202020204" pitchFamily="34" charset="0"/>
              </a:rPr>
              <a:t>Everyone should be open to the fact that we all have prejudices and be ready to challenge them.</a:t>
            </a:r>
          </a:p>
          <a:p>
            <a:r>
              <a:rPr lang="en-GB" sz="6200" dirty="0">
                <a:latin typeface="Arial" panose="020B0604020202020204" pitchFamily="34" charset="0"/>
                <a:cs typeface="Arial" panose="020B0604020202020204" pitchFamily="34" charset="0"/>
              </a:rPr>
              <a:t>People challenge and speak up about any discrimination they experience or see.</a:t>
            </a:r>
          </a:p>
          <a:p>
            <a:r>
              <a:rPr lang="en-GB" sz="6200" dirty="0">
                <a:latin typeface="Arial" panose="020B0604020202020204" pitchFamily="34" charset="0"/>
                <a:cs typeface="Arial" panose="020B0604020202020204" pitchFamily="34" charset="0"/>
              </a:rPr>
              <a:t>Newspapers and other information sources should promote and celebrate diversity and inclusion.</a:t>
            </a:r>
          </a:p>
          <a:p>
            <a:pPr marL="0" indent="0">
              <a:buNone/>
            </a:pPr>
            <a:r>
              <a:rPr lang="en-GB" sz="6200" dirty="0">
                <a:latin typeface="Arial" panose="020B0604020202020204" pitchFamily="34" charset="0"/>
                <a:cs typeface="Arial" panose="020B0604020202020204" pitchFamily="34" charset="0"/>
              </a:rPr>
              <a:t>What else did you think of? Are there any other characteristics or identities that might cause a person to be discriminated against?</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5552420" y="148787"/>
            <a:ext cx="3040721" cy="307611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that you are treated differently and not allowed to go to school, have friends and play because of the colour of your hair. … How would this feel? What would you say and do? Discuss this with the grown ups at home.</a:t>
            </a:r>
          </a:p>
        </p:txBody>
      </p:sp>
      <p:pic>
        <p:nvPicPr>
          <p:cNvPr id="14" name="Graphic 13">
            <a:extLst>
              <a:ext uri="{FF2B5EF4-FFF2-40B4-BE49-F238E27FC236}">
                <a16:creationId xmlns:a16="http://schemas.microsoft.com/office/drawing/2014/main" id="{82E51673-FF98-4747-9C11-5B7AFB46C8D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60000" y="2892803"/>
            <a:ext cx="2039742" cy="2719656"/>
          </a:xfrm>
          <a:prstGeom prst="rect">
            <a:avLst/>
          </a:prstGeom>
        </p:spPr>
      </p:pic>
      <p:sp>
        <p:nvSpPr>
          <p:cNvPr id="25" name="Flowchart: Connector 24">
            <a:extLst>
              <a:ext uri="{FF2B5EF4-FFF2-40B4-BE49-F238E27FC236}">
                <a16:creationId xmlns:a16="http://schemas.microsoft.com/office/drawing/2014/main" id="{5DBA6628-F645-4A31-9AFF-050A34306ED8}"/>
              </a:ext>
            </a:extLst>
          </p:cNvPr>
          <p:cNvSpPr/>
          <p:nvPr/>
        </p:nvSpPr>
        <p:spPr>
          <a:xfrm>
            <a:off x="3182879" y="2318739"/>
            <a:ext cx="3022848" cy="286007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2 uses some words you might not know very well. Look up </a:t>
            </a:r>
            <a:r>
              <a:rPr lang="en-GB" sz="1400" i="1" dirty="0">
                <a:solidFill>
                  <a:srgbClr val="00B0F0"/>
                </a:solidFill>
                <a:latin typeface="Arial" panose="020B0604020202020204" pitchFamily="34" charset="0"/>
                <a:cs typeface="Arial" panose="020B0604020202020204" pitchFamily="34" charset="0"/>
              </a:rPr>
              <a:t>discrimination, ethnicity, race </a:t>
            </a:r>
            <a:r>
              <a:rPr lang="en-GB" sz="1400" dirty="0">
                <a:solidFill>
                  <a:srgbClr val="00B0F0"/>
                </a:solidFill>
                <a:latin typeface="Arial" panose="020B0604020202020204" pitchFamily="34" charset="0"/>
                <a:cs typeface="Arial" panose="020B0604020202020204" pitchFamily="34" charset="0"/>
              </a:rPr>
              <a:t>and </a:t>
            </a:r>
            <a:r>
              <a:rPr lang="en-GB" sz="1400" i="1" dirty="0">
                <a:solidFill>
                  <a:srgbClr val="00B0F0"/>
                </a:solidFill>
                <a:latin typeface="Arial" panose="020B0604020202020204" pitchFamily="34" charset="0"/>
                <a:cs typeface="Arial" panose="020B0604020202020204" pitchFamily="34" charset="0"/>
              </a:rPr>
              <a:t>gender</a:t>
            </a:r>
            <a:r>
              <a:rPr lang="en-GB" sz="1400" dirty="0">
                <a:solidFill>
                  <a:srgbClr val="00B0F0"/>
                </a:solidFill>
                <a:latin typeface="Arial" panose="020B0604020202020204" pitchFamily="34" charset="0"/>
                <a:cs typeface="Arial" panose="020B0604020202020204" pitchFamily="34" charset="0"/>
              </a:rPr>
              <a:t> to find out what they mean. Try to explain Article 2 to somebody at home now that you know the meaning of these words.</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26" name="Flowchart: Connector 25">
            <a:extLst>
              <a:ext uri="{FF2B5EF4-FFF2-40B4-BE49-F238E27FC236}">
                <a16:creationId xmlns:a16="http://schemas.microsoft.com/office/drawing/2014/main" id="{4D172801-D875-47C5-89BF-9BD0B4B7F8D0}"/>
              </a:ext>
            </a:extLst>
          </p:cNvPr>
          <p:cNvSpPr/>
          <p:nvPr/>
        </p:nvSpPr>
        <p:spPr>
          <a:xfrm>
            <a:off x="8726105" y="699996"/>
            <a:ext cx="3371822" cy="333251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Being happy and proud about who we are as people is important. Have you read ‘The Flamingo Who Didn’t Want To Be Pink’? Watch </a:t>
            </a:r>
            <a:r>
              <a:rPr lang="en-GB" sz="1400" dirty="0">
                <a:solidFill>
                  <a:srgbClr val="00B0F0"/>
                </a:solidFill>
                <a:latin typeface="Arial"/>
                <a:cs typeface="Arial"/>
                <a:hlinkClick r:id="rId6"/>
              </a:rPr>
              <a:t>the story</a:t>
            </a:r>
            <a:r>
              <a:rPr lang="en-GB" sz="1400" dirty="0">
                <a:solidFill>
                  <a:srgbClr val="00B0F0"/>
                </a:solidFill>
                <a:latin typeface="Arial"/>
                <a:cs typeface="Arial"/>
              </a:rPr>
              <a:t> made by children at William Tyndale School. Try to get all your family and friends to tell you the best things they like about being themselves and the best things about you.</a:t>
            </a:r>
            <a:endParaRPr lang="en-GB" sz="1400" dirty="0">
              <a:solidFill>
                <a:srgbClr val="00B0F0"/>
              </a:solidFill>
              <a:latin typeface="Arial" panose="020B0604020202020204" pitchFamily="34" charset="0"/>
              <a:cs typeface="Arial" panose="020B0604020202020204" pitchFamily="34" charset="0"/>
            </a:endParaRPr>
          </a:p>
        </p:txBody>
      </p:sp>
      <p:sp>
        <p:nvSpPr>
          <p:cNvPr id="28" name="Flowchart: Connector 27">
            <a:extLst>
              <a:ext uri="{FF2B5EF4-FFF2-40B4-BE49-F238E27FC236}">
                <a16:creationId xmlns:a16="http://schemas.microsoft.com/office/drawing/2014/main" id="{FA4FF9F6-4CE8-43C3-B5C8-9A9A01C05E6D}"/>
              </a:ext>
            </a:extLst>
          </p:cNvPr>
          <p:cNvSpPr/>
          <p:nvPr/>
        </p:nvSpPr>
        <p:spPr>
          <a:xfrm>
            <a:off x="6029457" y="3732788"/>
            <a:ext cx="3154679" cy="307611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Think of somewhere that you know well. It might be a library, a park or a swimming pool. Does it welcome everyone? Can all children take part there equally? Talk to your friends or family about what could make this place better for everyone.</a:t>
            </a:r>
          </a:p>
        </p:txBody>
      </p:sp>
      <p:pic>
        <p:nvPicPr>
          <p:cNvPr id="2" name="Online Media 1" title="The Flamingo Who Didn't Want To Be Pink">
            <a:hlinkClick r:id="" action="ppaction://media"/>
            <a:extLst>
              <a:ext uri="{FF2B5EF4-FFF2-40B4-BE49-F238E27FC236}">
                <a16:creationId xmlns:a16="http://schemas.microsoft.com/office/drawing/2014/main" id="{E7D8E387-6972-492C-8B0E-F39B27521C95}"/>
              </a:ext>
            </a:extLst>
          </p:cNvPr>
          <p:cNvPicPr>
            <a:picLocks noRot="1" noChangeAspect="1"/>
          </p:cNvPicPr>
          <p:nvPr>
            <a:videoFile r:link="rId1"/>
          </p:nvPr>
        </p:nvPicPr>
        <p:blipFill>
          <a:blip r:embed="rId7"/>
          <a:stretch>
            <a:fillRect/>
          </a:stretch>
        </p:blipFill>
        <p:spPr>
          <a:xfrm>
            <a:off x="9283749" y="3893764"/>
            <a:ext cx="2714564" cy="1526942"/>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2" name="Flowchart: Connector 11">
            <a:extLst>
              <a:ext uri="{FF2B5EF4-FFF2-40B4-BE49-F238E27FC236}">
                <a16:creationId xmlns:a16="http://schemas.microsoft.com/office/drawing/2014/main" id="{E98352C2-5E5F-4F4B-94FA-3F50E2EE45ED}"/>
              </a:ext>
            </a:extLst>
          </p:cNvPr>
          <p:cNvSpPr/>
          <p:nvPr/>
        </p:nvSpPr>
        <p:spPr>
          <a:xfrm>
            <a:off x="6324049" y="129475"/>
            <a:ext cx="3154679" cy="300228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Think about people through history who have campaigned against unfair discrimination Martin Luther King Jnr; Dame </a:t>
            </a:r>
            <a:r>
              <a:rPr lang="en-GB" sz="1400" dirty="0" err="1">
                <a:solidFill>
                  <a:srgbClr val="00B0F0"/>
                </a:solidFill>
                <a:latin typeface="Arial"/>
                <a:cs typeface="Arial"/>
              </a:rPr>
              <a:t>Tanni</a:t>
            </a:r>
            <a:r>
              <a:rPr lang="en-GB" sz="1400" dirty="0">
                <a:solidFill>
                  <a:srgbClr val="00B0F0"/>
                </a:solidFill>
                <a:latin typeface="Arial"/>
                <a:cs typeface="Arial"/>
              </a:rPr>
              <a:t> Grey Thompson, Malala Yousufzai. Find out more about what they campaigned for and share what you find with a friend.</a:t>
            </a:r>
          </a:p>
        </p:txBody>
      </p:sp>
      <p:pic>
        <p:nvPicPr>
          <p:cNvPr id="6" name="Picture 5" descr="A close up of a logo&#10;&#10;Description automatically generated">
            <a:extLst>
              <a:ext uri="{FF2B5EF4-FFF2-40B4-BE49-F238E27FC236}">
                <a16:creationId xmlns:a16="http://schemas.microsoft.com/office/drawing/2014/main" id="{ED8622F8-2068-4B76-93B5-EB59FAC50B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9069" y="3618515"/>
            <a:ext cx="6407207" cy="3147698"/>
          </a:xfrm>
          <a:prstGeom prst="rect">
            <a:avLst/>
          </a:prstGeom>
        </p:spPr>
      </p:pic>
      <p:sp>
        <p:nvSpPr>
          <p:cNvPr id="21" name="Flowchart: Connector 20">
            <a:extLst>
              <a:ext uri="{FF2B5EF4-FFF2-40B4-BE49-F238E27FC236}">
                <a16:creationId xmlns:a16="http://schemas.microsoft.com/office/drawing/2014/main" id="{BDF47FCD-6C98-4C4E-A388-6B51198825FA}"/>
              </a:ext>
            </a:extLst>
          </p:cNvPr>
          <p:cNvSpPr/>
          <p:nvPr/>
        </p:nvSpPr>
        <p:spPr>
          <a:xfrm>
            <a:off x="9215461" y="1710874"/>
            <a:ext cx="2976539" cy="285914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Look at these images illustrating </a:t>
            </a:r>
            <a:r>
              <a:rPr lang="en-GB" sz="1400" i="1" dirty="0">
                <a:solidFill>
                  <a:srgbClr val="00B0F0"/>
                </a:solidFill>
                <a:latin typeface="Arial"/>
                <a:cs typeface="Arial"/>
              </a:rPr>
              <a:t>Equality</a:t>
            </a:r>
            <a:r>
              <a:rPr lang="en-GB" sz="1400" dirty="0">
                <a:solidFill>
                  <a:srgbClr val="00B0F0"/>
                </a:solidFill>
                <a:latin typeface="Arial"/>
                <a:cs typeface="Arial"/>
              </a:rPr>
              <a:t>, </a:t>
            </a:r>
            <a:r>
              <a:rPr lang="en-GB" sz="1400" i="1" dirty="0">
                <a:solidFill>
                  <a:srgbClr val="00B0F0"/>
                </a:solidFill>
                <a:latin typeface="Arial"/>
                <a:cs typeface="Arial"/>
              </a:rPr>
              <a:t>Diversity</a:t>
            </a:r>
            <a:r>
              <a:rPr lang="en-GB" sz="1400" dirty="0">
                <a:solidFill>
                  <a:srgbClr val="00B0F0"/>
                </a:solidFill>
                <a:latin typeface="Arial"/>
                <a:cs typeface="Arial"/>
              </a:rPr>
              <a:t> and </a:t>
            </a:r>
            <a:r>
              <a:rPr lang="en-GB" sz="1400" i="1" dirty="0">
                <a:solidFill>
                  <a:srgbClr val="00B0F0"/>
                </a:solidFill>
                <a:latin typeface="Arial"/>
                <a:cs typeface="Arial"/>
              </a:rPr>
              <a:t>Inclusion</a:t>
            </a:r>
            <a:r>
              <a:rPr lang="en-GB" sz="1400" dirty="0">
                <a:solidFill>
                  <a:srgbClr val="00B0F0"/>
                </a:solidFill>
                <a:latin typeface="Arial"/>
                <a:cs typeface="Arial"/>
              </a:rPr>
              <a:t>. Create a poster showing these images with a written caption explaining what each word means and why Article 2: Non-Discrimination is important. </a:t>
            </a:r>
          </a:p>
        </p:txBody>
      </p:sp>
      <p:sp>
        <p:nvSpPr>
          <p:cNvPr id="22" name="Flowchart: Connector 21">
            <a:extLst>
              <a:ext uri="{FF2B5EF4-FFF2-40B4-BE49-F238E27FC236}">
                <a16:creationId xmlns:a16="http://schemas.microsoft.com/office/drawing/2014/main" id="{83B3CD56-3D95-4CF6-AA54-C510728711AF}"/>
              </a:ext>
            </a:extLst>
          </p:cNvPr>
          <p:cNvSpPr/>
          <p:nvPr/>
        </p:nvSpPr>
        <p:spPr>
          <a:xfrm>
            <a:off x="845724" y="3869823"/>
            <a:ext cx="2811876" cy="272673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The charity Childline has an informative page about discrimination, hate crime and equality. Have </a:t>
            </a:r>
            <a:r>
              <a:rPr lang="en-GB" sz="1400" dirty="0">
                <a:solidFill>
                  <a:srgbClr val="00B0F0"/>
                </a:solidFill>
                <a:latin typeface="Arial"/>
                <a:cs typeface="Arial"/>
                <a:hlinkClick r:id="rId5"/>
              </a:rPr>
              <a:t>a look here </a:t>
            </a:r>
            <a:r>
              <a:rPr lang="en-GB" sz="1400" dirty="0">
                <a:solidFill>
                  <a:srgbClr val="00B0F0"/>
                </a:solidFill>
                <a:latin typeface="Arial"/>
                <a:cs typeface="Arial"/>
              </a:rPr>
              <a:t>and share with your friends something new that you found out about these issues.</a:t>
            </a:r>
          </a:p>
        </p:txBody>
      </p:sp>
      <p:sp>
        <p:nvSpPr>
          <p:cNvPr id="23" name="Flowchart: Connector 22">
            <a:extLst>
              <a:ext uri="{FF2B5EF4-FFF2-40B4-BE49-F238E27FC236}">
                <a16:creationId xmlns:a16="http://schemas.microsoft.com/office/drawing/2014/main" id="{7AF853FC-8DAA-4F4F-A414-853E164DD8FE}"/>
              </a:ext>
            </a:extLst>
          </p:cNvPr>
          <p:cNvSpPr/>
          <p:nvPr/>
        </p:nvSpPr>
        <p:spPr>
          <a:xfrm>
            <a:off x="3178850" y="1203522"/>
            <a:ext cx="3154679" cy="300228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Discrimination is against rights – in the UK it’s also against the law.  </a:t>
            </a:r>
            <a:r>
              <a:rPr lang="en-GB" sz="1400" dirty="0">
                <a:solidFill>
                  <a:srgbClr val="00B0F0"/>
                </a:solidFill>
                <a:latin typeface="Arial"/>
                <a:cs typeface="Arial"/>
                <a:hlinkClick r:id="rId6"/>
              </a:rPr>
              <a:t>Watch this video</a:t>
            </a:r>
            <a:r>
              <a:rPr lang="en-GB" sz="1400" dirty="0">
                <a:solidFill>
                  <a:srgbClr val="00B0F0"/>
                </a:solidFill>
                <a:latin typeface="Arial"/>
                <a:cs typeface="Arial"/>
              </a:rPr>
              <a:t> to learn more.</a:t>
            </a:r>
            <a:r>
              <a:rPr lang="en-GB" sz="1400" dirty="0">
                <a:solidFill>
                  <a:srgbClr val="00B0F0"/>
                </a:solidFill>
                <a:latin typeface="Arial"/>
                <a:cs typeface="Arial"/>
                <a:hlinkClick r:id="rId6"/>
              </a:rPr>
              <a:t>  </a:t>
            </a:r>
            <a:r>
              <a:rPr lang="en-GB" sz="1400" dirty="0">
                <a:solidFill>
                  <a:srgbClr val="00B0F0"/>
                </a:solidFill>
                <a:latin typeface="Arial"/>
                <a:cs typeface="Arial"/>
              </a:rPr>
              <a:t>The video says ‘set a good example’ – how can you do this in school? Discuss this with your friends safely online or send a message to your teachers.</a:t>
            </a:r>
          </a:p>
        </p:txBody>
      </p:sp>
      <p:pic>
        <p:nvPicPr>
          <p:cNvPr id="8" name="Online Media 7" title="Discrimination Explained for Kids | Pop'n'Olly | Olly Pike">
            <a:hlinkClick r:id="" action="ppaction://media"/>
            <a:extLst>
              <a:ext uri="{FF2B5EF4-FFF2-40B4-BE49-F238E27FC236}">
                <a16:creationId xmlns:a16="http://schemas.microsoft.com/office/drawing/2014/main" id="{EC59A49B-47E5-4B5D-8ADB-E10569C21E31}"/>
              </a:ext>
            </a:extLst>
          </p:cNvPr>
          <p:cNvPicPr>
            <a:picLocks noRot="1" noChangeAspect="1"/>
          </p:cNvPicPr>
          <p:nvPr>
            <a:videoFile r:link="rId1"/>
          </p:nvPr>
        </p:nvPicPr>
        <p:blipFill>
          <a:blip r:embed="rId7"/>
          <a:stretch>
            <a:fillRect/>
          </a:stretch>
        </p:blipFill>
        <p:spPr>
          <a:xfrm>
            <a:off x="351568" y="1900389"/>
            <a:ext cx="3054445" cy="1718126"/>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id="{D3167714-AFAD-4BF8-9004-3C338FEBB909}"/>
              </a:ext>
            </a:extLst>
          </p:cNvPr>
          <p:cNvSpPr/>
          <p:nvPr/>
        </p:nvSpPr>
        <p:spPr>
          <a:xfrm>
            <a:off x="5406394" y="1069540"/>
            <a:ext cx="3011995" cy="230123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Discrimination is key to Article 2 and it often sits beside other terms such as prejudice and xenophobia. Do a bit of research on this vocabulary and as well as looking up these three words you could also look up racism.</a:t>
            </a:r>
          </a:p>
        </p:txBody>
      </p:sp>
      <p:pic>
        <p:nvPicPr>
          <p:cNvPr id="18" name="Graphic 17">
            <a:extLst>
              <a:ext uri="{FF2B5EF4-FFF2-40B4-BE49-F238E27FC236}">
                <a16:creationId xmlns:a16="http://schemas.microsoft.com/office/drawing/2014/main" id="{70A34D76-0745-49E1-8CC5-1B6A69480BD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25604" y="2501382"/>
            <a:ext cx="2039742" cy="2719656"/>
          </a:xfrm>
          <a:prstGeom prst="rect">
            <a:avLst/>
          </a:prstGeom>
        </p:spPr>
      </p:pic>
      <p:sp>
        <p:nvSpPr>
          <p:cNvPr id="19" name="Rectangle 18">
            <a:extLst>
              <a:ext uri="{FF2B5EF4-FFF2-40B4-BE49-F238E27FC236}">
                <a16:creationId xmlns:a16="http://schemas.microsoft.com/office/drawing/2014/main" id="{6B21C9CD-1D36-47B3-AD6F-15A794766411}"/>
              </a:ext>
            </a:extLst>
          </p:cNvPr>
          <p:cNvSpPr/>
          <p:nvPr/>
        </p:nvSpPr>
        <p:spPr>
          <a:xfrm>
            <a:off x="8551157" y="246702"/>
            <a:ext cx="3011995" cy="195323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Unicef in Georgia made a video to help people think about and understand prejudice and discrimination. Watch </a:t>
            </a:r>
            <a:r>
              <a:rPr lang="en-GB" sz="1600" dirty="0">
                <a:solidFill>
                  <a:srgbClr val="00AEEF"/>
                </a:solidFill>
                <a:latin typeface="Arial" panose="020B0604020202020204" pitchFamily="34" charset="0"/>
                <a:cs typeface="Arial" panose="020B0604020202020204" pitchFamily="34" charset="0"/>
                <a:hlinkClick r:id="rId6"/>
              </a:rPr>
              <a:t>the video</a:t>
            </a:r>
            <a:r>
              <a:rPr lang="en-GB" sz="1600" dirty="0">
                <a:solidFill>
                  <a:srgbClr val="00AEEF"/>
                </a:solidFill>
                <a:latin typeface="Arial" panose="020B0604020202020204" pitchFamily="34" charset="0"/>
                <a:cs typeface="Arial" panose="020B0604020202020204" pitchFamily="34" charset="0"/>
              </a:rPr>
              <a:t> and share with an adult at home what messages you take from it.</a:t>
            </a:r>
          </a:p>
        </p:txBody>
      </p:sp>
      <p:sp>
        <p:nvSpPr>
          <p:cNvPr id="21" name="Rectangle 20">
            <a:extLst>
              <a:ext uri="{FF2B5EF4-FFF2-40B4-BE49-F238E27FC236}">
                <a16:creationId xmlns:a16="http://schemas.microsoft.com/office/drawing/2014/main" id="{C13910A9-7825-4232-81EE-D3C7D95CB516}"/>
              </a:ext>
            </a:extLst>
          </p:cNvPr>
          <p:cNvSpPr/>
          <p:nvPr/>
        </p:nvSpPr>
        <p:spPr>
          <a:xfrm>
            <a:off x="8632574" y="3826522"/>
            <a:ext cx="3405590" cy="271520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‘All people are born free and equal in dignity and rights’ – This is the opening of the Universal Declaration of Human Rights. What sort of attitudes and actions in history and in today’s world go against this?  What do you feel about this? – Get creative and use art, movement, music or words to express yourself. Share this with your friends.</a:t>
            </a:r>
          </a:p>
        </p:txBody>
      </p:sp>
      <p:sp>
        <p:nvSpPr>
          <p:cNvPr id="23" name="Rectangle 22">
            <a:extLst>
              <a:ext uri="{FF2B5EF4-FFF2-40B4-BE49-F238E27FC236}">
                <a16:creationId xmlns:a16="http://schemas.microsoft.com/office/drawing/2014/main" id="{DC76BF93-5416-45C7-A74A-6B743C4D1E75}"/>
              </a:ext>
            </a:extLst>
          </p:cNvPr>
          <p:cNvSpPr/>
          <p:nvPr/>
        </p:nvSpPr>
        <p:spPr>
          <a:xfrm>
            <a:off x="2817672" y="2296848"/>
            <a:ext cx="2240814" cy="22643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The Convention on the Rights of the Child promotes </a:t>
            </a:r>
            <a:r>
              <a:rPr lang="en-GB" sz="1600" i="1" dirty="0">
                <a:solidFill>
                  <a:srgbClr val="00AEEF"/>
                </a:solidFill>
                <a:latin typeface="Arial" panose="020B0604020202020204" pitchFamily="34" charset="0"/>
                <a:cs typeface="Arial" panose="020B0604020202020204" pitchFamily="34" charset="0"/>
              </a:rPr>
              <a:t>Inclusion</a:t>
            </a:r>
            <a:r>
              <a:rPr lang="en-GB" sz="1600" dirty="0">
                <a:solidFill>
                  <a:srgbClr val="00AEEF"/>
                </a:solidFill>
                <a:latin typeface="Arial" panose="020B0604020202020204" pitchFamily="34" charset="0"/>
                <a:cs typeface="Arial" panose="020B0604020202020204" pitchFamily="34" charset="0"/>
              </a:rPr>
              <a:t> and </a:t>
            </a:r>
            <a:r>
              <a:rPr lang="en-GB" sz="1600" i="1" dirty="0">
                <a:solidFill>
                  <a:srgbClr val="00AEEF"/>
                </a:solidFill>
                <a:latin typeface="Arial" panose="020B0604020202020204" pitchFamily="34" charset="0"/>
                <a:cs typeface="Arial" panose="020B0604020202020204" pitchFamily="34" charset="0"/>
              </a:rPr>
              <a:t>Diversity</a:t>
            </a:r>
            <a:r>
              <a:rPr lang="en-GB" sz="1600" dirty="0">
                <a:solidFill>
                  <a:srgbClr val="00AEEF"/>
                </a:solidFill>
                <a:latin typeface="Arial" panose="020B0604020202020204" pitchFamily="34" charset="0"/>
                <a:cs typeface="Arial" panose="020B0604020202020204" pitchFamily="34" charset="0"/>
              </a:rPr>
              <a:t>. Look up the meaning of these words and create a blog post or an advert to promote them.</a:t>
            </a:r>
          </a:p>
        </p:txBody>
      </p:sp>
      <p:sp>
        <p:nvSpPr>
          <p:cNvPr id="24" name="Rectangle 23">
            <a:extLst>
              <a:ext uri="{FF2B5EF4-FFF2-40B4-BE49-F238E27FC236}">
                <a16:creationId xmlns:a16="http://schemas.microsoft.com/office/drawing/2014/main" id="{369BA4AF-B31A-4AC6-A8B6-13B721036F88}"/>
              </a:ext>
            </a:extLst>
          </p:cNvPr>
          <p:cNvSpPr/>
          <p:nvPr/>
        </p:nvSpPr>
        <p:spPr>
          <a:xfrm>
            <a:off x="5444024" y="3818228"/>
            <a:ext cx="3047842" cy="27192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Lots of organisations and movements stand against discrimination: Stonewall; Show Racism the Red Card; Black Lives Matter, Disability Rights UK – choose one or more of these and find out more about their work. Share your research with your friends safely on line. </a:t>
            </a:r>
          </a:p>
        </p:txBody>
      </p:sp>
      <p:pic>
        <p:nvPicPr>
          <p:cNvPr id="4" name="Online Media 3" title="Would you stop if you saw this little girl on the street? | UNICEF">
            <a:hlinkClick r:id="" action="ppaction://media"/>
            <a:extLst>
              <a:ext uri="{FF2B5EF4-FFF2-40B4-BE49-F238E27FC236}">
                <a16:creationId xmlns:a16="http://schemas.microsoft.com/office/drawing/2014/main" id="{F80FF397-D382-46C1-849B-49A049399109}"/>
              </a:ext>
            </a:extLst>
          </p:cNvPr>
          <p:cNvPicPr>
            <a:picLocks noRot="1" noChangeAspect="1"/>
          </p:cNvPicPr>
          <p:nvPr>
            <a:videoFile r:link="rId1"/>
          </p:nvPr>
        </p:nvPicPr>
        <p:blipFill>
          <a:blip r:embed="rId7"/>
          <a:stretch>
            <a:fillRect/>
          </a:stretch>
        </p:blipFill>
        <p:spPr>
          <a:xfrm>
            <a:off x="9700920" y="2292085"/>
            <a:ext cx="2188824" cy="1231214"/>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5" name="Rectangle 14">
            <a:extLst>
              <a:ext uri="{FF2B5EF4-FFF2-40B4-BE49-F238E27FC236}">
                <a16:creationId xmlns:a16="http://schemas.microsoft.com/office/drawing/2014/main" id="{ADD40317-5F29-4839-8C9C-EDC9846F54DC}"/>
              </a:ext>
            </a:extLst>
          </p:cNvPr>
          <p:cNvSpPr/>
          <p:nvPr/>
        </p:nvSpPr>
        <p:spPr>
          <a:xfrm>
            <a:off x="5460937" y="279371"/>
            <a:ext cx="2945809" cy="29235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Sometimes it’s said that we need to ensure that everyone shows tolerance of others. Some people might say that respect is more important than tolerance. Do you see a difference? Is one more challenging to achieve? What would it take to bring both about. Discuss with your family or friends.</a:t>
            </a:r>
          </a:p>
        </p:txBody>
      </p:sp>
      <p:sp>
        <p:nvSpPr>
          <p:cNvPr id="12" name="Rectangle 11">
            <a:extLst>
              <a:ext uri="{FF2B5EF4-FFF2-40B4-BE49-F238E27FC236}">
                <a16:creationId xmlns:a16="http://schemas.microsoft.com/office/drawing/2014/main" id="{B698AFE1-B53C-41CD-A73F-928F5EF916BD}"/>
              </a:ext>
            </a:extLst>
          </p:cNvPr>
          <p:cNvSpPr/>
          <p:nvPr/>
        </p:nvSpPr>
        <p:spPr>
          <a:xfrm>
            <a:off x="225604" y="1763248"/>
            <a:ext cx="2945809" cy="29235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Think about the things your school does to positively promote equality and inclusion and to challenge prejudice and discrimination. What feedback would you give? Use the headings </a:t>
            </a:r>
            <a:r>
              <a:rPr lang="en-GB" sz="1600" i="1" dirty="0">
                <a:solidFill>
                  <a:srgbClr val="00AEEF"/>
                </a:solidFill>
                <a:latin typeface="Arial" panose="020B0604020202020204" pitchFamily="34" charset="0"/>
                <a:cs typeface="Arial" panose="020B0604020202020204" pitchFamily="34" charset="0"/>
              </a:rPr>
              <a:t>What Works Well</a:t>
            </a:r>
            <a:r>
              <a:rPr lang="en-GB" sz="1600" dirty="0">
                <a:solidFill>
                  <a:srgbClr val="00AEEF"/>
                </a:solidFill>
                <a:latin typeface="Arial" panose="020B0604020202020204" pitchFamily="34" charset="0"/>
                <a:cs typeface="Arial" panose="020B0604020202020204" pitchFamily="34" charset="0"/>
              </a:rPr>
              <a:t> and </a:t>
            </a:r>
            <a:r>
              <a:rPr lang="en-GB" sz="1600" i="1" dirty="0">
                <a:solidFill>
                  <a:srgbClr val="00AEEF"/>
                </a:solidFill>
                <a:latin typeface="Arial" panose="020B0604020202020204" pitchFamily="34" charset="0"/>
                <a:cs typeface="Arial" panose="020B0604020202020204" pitchFamily="34" charset="0"/>
              </a:rPr>
              <a:t>Even Better If.</a:t>
            </a:r>
            <a:r>
              <a:rPr lang="en-GB" sz="1600" dirty="0">
                <a:solidFill>
                  <a:srgbClr val="00AEEF"/>
                </a:solidFill>
                <a:latin typeface="Arial" panose="020B0604020202020204" pitchFamily="34" charset="0"/>
                <a:cs typeface="Arial" panose="020B0604020202020204" pitchFamily="34" charset="0"/>
              </a:rPr>
              <a:t>  Discuss this with your friends and share it with senior staff in your school.</a:t>
            </a:r>
          </a:p>
        </p:txBody>
      </p:sp>
      <p:sp>
        <p:nvSpPr>
          <p:cNvPr id="17" name="Rectangle 16">
            <a:extLst>
              <a:ext uri="{FF2B5EF4-FFF2-40B4-BE49-F238E27FC236}">
                <a16:creationId xmlns:a16="http://schemas.microsoft.com/office/drawing/2014/main" id="{D91CEF6C-7BF6-40E9-9B8A-4FA5A677C8D4}"/>
              </a:ext>
            </a:extLst>
          </p:cNvPr>
          <p:cNvSpPr/>
          <p:nvPr/>
        </p:nvSpPr>
        <p:spPr>
          <a:xfrm>
            <a:off x="3416212" y="3544759"/>
            <a:ext cx="2945809" cy="307951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Think about people through history who have campaigned against unfair discrimination Martin Luther King Jnr; Dame </a:t>
            </a:r>
            <a:r>
              <a:rPr lang="en-GB" sz="1600" dirty="0" err="1">
                <a:solidFill>
                  <a:srgbClr val="00AEEF"/>
                </a:solidFill>
                <a:latin typeface="Arial" panose="020B0604020202020204" pitchFamily="34" charset="0"/>
                <a:cs typeface="Arial" panose="020B0604020202020204" pitchFamily="34" charset="0"/>
              </a:rPr>
              <a:t>Tanni</a:t>
            </a:r>
            <a:r>
              <a:rPr lang="en-GB" sz="1600" dirty="0">
                <a:solidFill>
                  <a:srgbClr val="00AEEF"/>
                </a:solidFill>
                <a:latin typeface="Arial" panose="020B0604020202020204" pitchFamily="34" charset="0"/>
                <a:cs typeface="Arial" panose="020B0604020202020204" pitchFamily="34" charset="0"/>
              </a:rPr>
              <a:t> Grey Thompson, Malala Yousufzai.  What type of discrimination makes you particularly concerned or upset? What would you say to campaign against it? Share your ideas with your friends.. </a:t>
            </a:r>
          </a:p>
        </p:txBody>
      </p:sp>
      <p:sp>
        <p:nvSpPr>
          <p:cNvPr id="21" name="Rectangle 20">
            <a:extLst>
              <a:ext uri="{FF2B5EF4-FFF2-40B4-BE49-F238E27FC236}">
                <a16:creationId xmlns:a16="http://schemas.microsoft.com/office/drawing/2014/main" id="{F0A519D5-97CC-4967-8E14-B454A6C656CD}"/>
              </a:ext>
            </a:extLst>
          </p:cNvPr>
          <p:cNvSpPr/>
          <p:nvPr/>
        </p:nvSpPr>
        <p:spPr>
          <a:xfrm>
            <a:off x="8673703" y="662836"/>
            <a:ext cx="3292693" cy="29235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Look at these images illustrating </a:t>
            </a:r>
            <a:r>
              <a:rPr lang="en-GB" sz="1600" i="1" dirty="0">
                <a:solidFill>
                  <a:srgbClr val="00AEEF"/>
                </a:solidFill>
                <a:latin typeface="Arial" panose="020B0604020202020204" pitchFamily="34" charset="0"/>
                <a:cs typeface="Arial" panose="020B0604020202020204" pitchFamily="34" charset="0"/>
              </a:rPr>
              <a:t>Equality, Equity </a:t>
            </a:r>
            <a:r>
              <a:rPr lang="en-GB" sz="1600" dirty="0">
                <a:solidFill>
                  <a:srgbClr val="00AEEF"/>
                </a:solidFill>
                <a:latin typeface="Arial" panose="020B0604020202020204" pitchFamily="34" charset="0"/>
                <a:cs typeface="Arial" panose="020B0604020202020204" pitchFamily="34" charset="0"/>
              </a:rPr>
              <a:t>and </a:t>
            </a:r>
            <a:r>
              <a:rPr lang="en-GB" sz="1600" i="1" dirty="0">
                <a:solidFill>
                  <a:srgbClr val="00AEEF"/>
                </a:solidFill>
                <a:latin typeface="Arial" panose="020B0604020202020204" pitchFamily="34" charset="0"/>
                <a:cs typeface="Arial" panose="020B0604020202020204" pitchFamily="34" charset="0"/>
              </a:rPr>
              <a:t>Reality</a:t>
            </a:r>
            <a:r>
              <a:rPr lang="en-GB" sz="1600" dirty="0">
                <a:solidFill>
                  <a:srgbClr val="00AEEF"/>
                </a:solidFill>
                <a:latin typeface="Arial" panose="020B0604020202020204" pitchFamily="34" charset="0"/>
                <a:cs typeface="Arial" panose="020B0604020202020204" pitchFamily="34" charset="0"/>
              </a:rPr>
              <a:t>. What do you think these images say about what people need to make sure they have a fair chance in life? Write 500 words on the difference between the terms, the difference between the people in the pictures and how this relates back to Article 2. Share your writing with your teacher.  </a:t>
            </a:r>
          </a:p>
        </p:txBody>
      </p:sp>
      <p:pic>
        <p:nvPicPr>
          <p:cNvPr id="5" name="Picture 4" descr="A close up of a sign&#10;&#10;Description automatically generated">
            <a:extLst>
              <a:ext uri="{FF2B5EF4-FFF2-40B4-BE49-F238E27FC236}">
                <a16:creationId xmlns:a16="http://schemas.microsoft.com/office/drawing/2014/main" id="{E2375C5F-9962-45E4-9DA2-42A62BA1E6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7973" y="3792853"/>
            <a:ext cx="5258423" cy="2583330"/>
          </a:xfrm>
          <a:prstGeom prst="rect">
            <a:avLst/>
          </a:prstGeom>
        </p:spPr>
      </p:pic>
    </p:spTree>
    <p:extLst>
      <p:ext uri="{BB962C8B-B14F-4D97-AF65-F5344CB8AC3E}">
        <p14:creationId xmlns:p14="http://schemas.microsoft.com/office/powerpoint/2010/main" val="3113198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6359</TotalTime>
  <Words>1780</Words>
  <Application>Microsoft Office PowerPoint</Application>
  <PresentationFormat>Widescreen</PresentationFormat>
  <Paragraphs>110</Paragraphs>
  <Slides>12</Slides>
  <Notes>7</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2</vt:lpstr>
      <vt:lpstr>  </vt:lpstr>
      <vt:lpstr>How many of these did you get?</vt:lpstr>
      <vt:lpstr>Activity Time</vt:lpstr>
      <vt:lpstr>Activity Time</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Nocola Harris</cp:lastModifiedBy>
  <cp:revision>435</cp:revision>
  <dcterms:created xsi:type="dcterms:W3CDTF">2020-04-07T09:32:00Z</dcterms:created>
  <dcterms:modified xsi:type="dcterms:W3CDTF">2020-06-19T20:18:21Z</dcterms:modified>
</cp:coreProperties>
</file>