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295" r:id="rId9"/>
    <p:sldId id="296" r:id="rId10"/>
    <p:sldId id="297"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56" d="100"/>
          <a:sy n="56" d="100"/>
        </p:scale>
        <p:origin x="1260" y="7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March 2020, United States of America.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Julia, 16, attends online school from home while her parents telework during the Coronavirus outbreak in New York. This is her first day of distance learning.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Unicef/Adelson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11/06/2020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11/06/2020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11/06/2020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id="{FFEB108C-74CA-4B42-8A7F-381F9F887E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9ED439F-7374-4D20-A335-EBBF785C826B}"/>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11/06/2020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BaHyw6yILD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4p5286T_kn0" TargetMode="Externa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video" Target="https://www.youtube.com/embed/4p5286T_kn0?feature=oembed" TargetMode="Externa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literacytrust.org.uk/family-zone/9-12/book-hopes/?fbclid=IwAR1BrPdUgSDZVb8z6b3IHkzj04kmRZGxsQJhPeuh_64gXHW8tde7eWQUIr0" TargetMode="Externa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video" Target="https://www.youtube.com/embed/Y6gJHBoGiYM?feature=oembed" TargetMode="Externa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www.youtube.com/watch?v=Y6gJHBoGiY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4p5286T_kn0" TargetMode="External"/><Relationship Id="rId3" Type="http://schemas.openxmlformats.org/officeDocument/2006/relationships/slideLayout" Target="../slideLayouts/slideLayout21.xml"/><Relationship Id="rId7" Type="http://schemas.openxmlformats.org/officeDocument/2006/relationships/image" Target="../media/image36.svg"/><Relationship Id="rId12" Type="http://schemas.openxmlformats.org/officeDocument/2006/relationships/image" Target="../media/image46.png"/><Relationship Id="rId2" Type="http://schemas.openxmlformats.org/officeDocument/2006/relationships/video" Target="https://www.youtube.com/embed/4p5286T_kn0?feature=oembed" TargetMode="External"/><Relationship Id="rId1" Type="http://schemas.openxmlformats.org/officeDocument/2006/relationships/video" Target="https://www.youtube.com/embed/YJbQphVcGxA?feature=oembed" TargetMode="External"/><Relationship Id="rId6" Type="http://schemas.openxmlformats.org/officeDocument/2006/relationships/image" Target="../media/image35.png"/><Relationship Id="rId11" Type="http://schemas.openxmlformats.org/officeDocument/2006/relationships/image" Target="../media/image45.png"/><Relationship Id="rId5" Type="http://schemas.openxmlformats.org/officeDocument/2006/relationships/hyperlink" Target="https://www.youtube.com/watch?v=YJbQphVcGxA" TargetMode="External"/><Relationship Id="rId10" Type="http://schemas.openxmlformats.org/officeDocument/2006/relationships/image" Target="../media/image37.jpeg"/><Relationship Id="rId4" Type="http://schemas.openxmlformats.org/officeDocument/2006/relationships/notesSlide" Target="../notesSlides/notesSlide2.xml"/><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xml"/><Relationship Id="rId7" Type="http://schemas.openxmlformats.org/officeDocument/2006/relationships/image" Target="../media/image47.png"/><Relationship Id="rId2" Type="http://schemas.openxmlformats.org/officeDocument/2006/relationships/slideLayout" Target="../slideLayouts/slideLayout21.xml"/><Relationship Id="rId1" Type="http://schemas.openxmlformats.org/officeDocument/2006/relationships/video" Target="https://www.youtube.com/embed/qw2MzaknG9o?feature=oembed" TargetMode="External"/><Relationship Id="rId6" Type="http://schemas.openxmlformats.org/officeDocument/2006/relationships/hyperlink" Target="https://www.youtube.com/watch?v=GtBnwJp-mVM" TargetMode="External"/><Relationship Id="rId5" Type="http://schemas.openxmlformats.org/officeDocument/2006/relationships/hyperlink" Target="https://www.youtube.com/watch?v=qw2MzaknG9o" TargetMode="External"/><Relationship Id="rId4" Type="http://schemas.openxmlformats.org/officeDocument/2006/relationships/hyperlink" Target="https://www.youtube.com/watch?v=D4-9i9dI5B8&amp;feature=youtu.be" TargetMode="External"/><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Unicef/Adelson</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Think about your own learning for a few minutes – your own  learning in school and outside of school.</a:t>
            </a:r>
            <a:endParaRPr lang="en-GB" sz="3600" dirty="0"/>
          </a:p>
          <a:p>
            <a:r>
              <a:rPr lang="en-GB" sz="3600" dirty="0"/>
              <a:t>What do you love learning about the most?</a:t>
            </a:r>
          </a:p>
          <a:p>
            <a:r>
              <a:rPr lang="en-GB" sz="3600" dirty="0"/>
              <a:t>What are you passionate about? What makes you excited to get up in the morning?</a:t>
            </a:r>
          </a:p>
          <a:p>
            <a:r>
              <a:rPr lang="en-GB" sz="3600" dirty="0"/>
              <a:t>What are you good at? Or would like to be better at?</a:t>
            </a:r>
          </a:p>
          <a:p>
            <a:r>
              <a:rPr lang="en-GB" sz="3600" dirty="0"/>
              <a:t>How do you learn best?</a:t>
            </a:r>
          </a:p>
          <a:p>
            <a:pPr marL="0" indent="0">
              <a:buNone/>
            </a:pPr>
            <a:r>
              <a:rPr lang="en-GB" sz="3600" dirty="0"/>
              <a:t>Now re-imagine a new kind of school that fitted you exactly. What would it be like? Would it be an actual building? A workshop? A studio? A virtual school?  Or an outside space? Let your imagination run…</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000" dirty="0"/>
              <a:t>Children’s rights are universal and indivisible and the right to a good quality education is an example of how rights are interdependent.</a:t>
            </a:r>
          </a:p>
          <a:p>
            <a:pPr marL="108000" indent="0">
              <a:buNone/>
            </a:pPr>
            <a:r>
              <a:rPr lang="en-GB" sz="2000" dirty="0"/>
              <a:t>For a child to enjoy a good quality education lots of other rights need to be accessed too – health for example. You can’t learn effectively if you are unwell. </a:t>
            </a:r>
          </a:p>
          <a:p>
            <a:pPr marL="108000" indent="0">
              <a:buNone/>
            </a:pPr>
            <a:r>
              <a:rPr lang="en-GB" sz="2000" dirty="0"/>
              <a:t>Think about which other rights are important if all children are to enjoy their right to learn?</a:t>
            </a:r>
          </a:p>
          <a:p>
            <a:pPr marL="10800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178528"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UNICEF/Viet Hung</a:t>
            </a: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Clazie</a:t>
            </a:r>
            <a:r>
              <a:rPr lang="en-GB" sz="900" dirty="0">
                <a:latin typeface="Arial" panose="020B0604020202020204" pitchFamily="34" charset="0"/>
                <a:cs typeface="Arial" panose="020B0604020202020204" pitchFamily="34" charset="0"/>
              </a:rPr>
              <a:t> Flynn</a:t>
            </a:r>
          </a:p>
        </p:txBody>
      </p:sp>
      <p:graphicFrame>
        <p:nvGraphicFramePr>
          <p:cNvPr id="3" name="Object 2">
            <a:extLst>
              <a:ext uri="{FF2B5EF4-FFF2-40B4-BE49-F238E27FC236}">
                <a16:creationId xmlns:a16="http://schemas.microsoft.com/office/drawing/2014/main" id="{73B0DADC-71A5-425F-96CB-D03040EE8AFC}"/>
              </a:ext>
            </a:extLst>
          </p:cNvPr>
          <p:cNvGraphicFramePr>
            <a:graphicFrameLocks noChangeAspect="1"/>
          </p:cNvGraphicFramePr>
          <p:nvPr>
            <p:extLst>
              <p:ext uri="{D42A27DB-BD31-4B8C-83A1-F6EECF244321}">
                <p14:modId xmlns:p14="http://schemas.microsoft.com/office/powerpoint/2010/main" val="3478868029"/>
              </p:ext>
            </p:extLst>
          </p:nvPr>
        </p:nvGraphicFramePr>
        <p:xfrm>
          <a:off x="272796" y="3004832"/>
          <a:ext cx="3750462" cy="2500308"/>
        </p:xfrm>
        <a:graphic>
          <a:graphicData uri="http://schemas.openxmlformats.org/presentationml/2006/ole">
            <mc:AlternateContent xmlns:mc="http://schemas.openxmlformats.org/markup-compatibility/2006">
              <mc:Choice xmlns:v="urn:schemas-microsoft-com:vml" Requires="v">
                <p:oleObj spid="_x0000_s1042" r:id="rId3" imgW="2743200" imgH="1828800" progId="">
                  <p:embed/>
                </p:oleObj>
              </mc:Choice>
              <mc:Fallback>
                <p:oleObj r:id="rId3" imgW="2743200" imgH="1828800" progId="">
                  <p:embed/>
                  <p:pic>
                    <p:nvPicPr>
                      <p:cNvPr id="0" name=""/>
                      <p:cNvPicPr/>
                      <p:nvPr/>
                    </p:nvPicPr>
                    <p:blipFill>
                      <a:blip r:embed="rId4"/>
                      <a:stretch>
                        <a:fillRect/>
                      </a:stretch>
                    </p:blipFill>
                    <p:spPr>
                      <a:xfrm>
                        <a:off x="272796" y="3004832"/>
                        <a:ext cx="3750462" cy="2500308"/>
                      </a:xfrm>
                      <a:prstGeom prst="rect">
                        <a:avLst/>
                      </a:prstGeom>
                    </p:spPr>
                  </p:pic>
                </p:oleObj>
              </mc:Fallback>
            </mc:AlternateContent>
          </a:graphicData>
        </a:graphic>
      </p:graphicFrame>
      <p:pic>
        <p:nvPicPr>
          <p:cNvPr id="6" name="Picture 5" descr="A person sitting at a table using a computer&#10;&#10;Description automatically generated">
            <a:extLst>
              <a:ext uri="{FF2B5EF4-FFF2-40B4-BE49-F238E27FC236}">
                <a16:creationId xmlns:a16="http://schemas.microsoft.com/office/drawing/2014/main" id="{742A7347-5118-43B6-9926-9C33F2CEA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6899" y="3004832"/>
            <a:ext cx="3793788" cy="2529192"/>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F9F48D58-C6E6-4E20-A20B-ACFE9C6ABF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9119" y="3004833"/>
            <a:ext cx="3790085" cy="252919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28</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28 – the right to education</a:t>
            </a:r>
          </a:p>
          <a:p>
            <a:pPr marL="0" indent="0">
              <a:buNone/>
            </a:pPr>
            <a:r>
              <a:rPr lang="en-GB" dirty="0"/>
              <a:t>Every child has the right to an education.</a:t>
            </a:r>
          </a:p>
          <a:p>
            <a:pPr marL="0" indent="0">
              <a:buNone/>
            </a:pPr>
            <a:r>
              <a:rPr lang="en-GB" dirty="0"/>
              <a:t>Primary education must be free and different forms of secondary education must be available to every child.</a:t>
            </a:r>
          </a:p>
          <a:p>
            <a:pPr marL="0" indent="0">
              <a:buNone/>
            </a:pPr>
            <a:r>
              <a:rPr lang="en-GB" dirty="0"/>
              <a:t>Discipline in schools must respect children’s dignity and their rights.</a:t>
            </a:r>
          </a:p>
          <a:p>
            <a:pPr marL="0" indent="0">
              <a:buNone/>
            </a:pPr>
            <a:r>
              <a:rPr lang="en-GB" dirty="0"/>
              <a:t>Richer countries must help poorer countries achieve this.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Jilly introduces Article 28</a:t>
            </a:r>
          </a:p>
          <a:p>
            <a:pPr marL="0" indent="0">
              <a:buNone/>
            </a:pPr>
            <a:endParaRPr lang="en-GB" dirty="0"/>
          </a:p>
        </p:txBody>
      </p:sp>
      <p:sp>
        <p:nvSpPr>
          <p:cNvPr id="9" name="TextBox 8">
            <a:extLst>
              <a:ext uri="{FF2B5EF4-FFF2-40B4-BE49-F238E27FC236}">
                <a16:creationId xmlns:a16="http://schemas.microsoft.com/office/drawing/2014/main" id="{00B52370-99A6-4D19-8018-2F4196CA67E2}"/>
              </a:ext>
            </a:extLst>
          </p:cNvPr>
          <p:cNvSpPr txBox="1"/>
          <p:nvPr/>
        </p:nvSpPr>
        <p:spPr>
          <a:xfrm>
            <a:off x="339256" y="5734050"/>
            <a:ext cx="506141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4"/>
              </a:rPr>
              <a:t>Watch Jilly on YouTube</a:t>
            </a:r>
            <a:endParaRPr lang="en-GB"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CA060EC0-9BAE-4461-B806-7B4A3C5433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474707" y="124444"/>
            <a:ext cx="1378037" cy="1837383"/>
          </a:xfrm>
          <a:prstGeom prst="rect">
            <a:avLst/>
          </a:prstGeom>
        </p:spPr>
      </p:pic>
      <p:pic>
        <p:nvPicPr>
          <p:cNvPr id="5" name="Article 28 introduction">
            <a:hlinkClick r:id="" action="ppaction://media"/>
            <a:extLst>
              <a:ext uri="{FF2B5EF4-FFF2-40B4-BE49-F238E27FC236}">
                <a16:creationId xmlns:a16="http://schemas.microsoft.com/office/drawing/2014/main" id="{87A9C346-12EA-4C48-9FC6-41CFF450ED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586" y="2193356"/>
            <a:ext cx="5720690" cy="321788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fontScale="92500" lnSpcReduction="10000"/>
          </a:bodyPr>
          <a:lstStyle/>
          <a:p>
            <a:pPr marL="0" indent="0" algn="ctr">
              <a:buNone/>
            </a:pPr>
            <a:r>
              <a:rPr lang="en-GB" dirty="0">
                <a:latin typeface="Arial" panose="020B0604020202020204" pitchFamily="34" charset="0"/>
                <a:cs typeface="Arial" panose="020B0604020202020204" pitchFamily="34" charset="0"/>
              </a:rPr>
              <a:t>You might like to ask someone else in your house to do this too. At the end of one minute share your thoughts and then compare with the ideas on the next slide. </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94673" y="512597"/>
            <a:ext cx="13753946" cy="877104"/>
          </a:xfrm>
        </p:spPr>
        <p:txBody>
          <a:bodyPr>
            <a:normAutofit fontScale="90000"/>
          </a:bodyPr>
          <a:lstStyle/>
          <a:p>
            <a:r>
              <a:rPr lang="en-GB" dirty="0"/>
              <a:t>Why is the right to education </a:t>
            </a:r>
            <a:br>
              <a:rPr lang="en-GB" dirty="0"/>
            </a:br>
            <a:r>
              <a:rPr lang="en-GB" dirty="0"/>
              <a:t>important?</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28311"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rgbClr val="00B0F0"/>
                </a:solidFill>
                <a:latin typeface="Arial" panose="020B0604020202020204" pitchFamily="34" charset="0"/>
                <a:cs typeface="Arial" panose="020B0604020202020204" pitchFamily="34" charset="0"/>
              </a:rPr>
              <a:t>Give yourself one minute to think of as many reasons as you can why education is important for children and young people.</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25000" lnSpcReduction="20000"/>
          </a:bodyPr>
          <a:lstStyle/>
          <a:p>
            <a:pPr marL="0" indent="0">
              <a:buNone/>
            </a:pPr>
            <a:r>
              <a:rPr lang="en-GB" sz="6200" dirty="0">
                <a:latin typeface="Arial" panose="020B0604020202020204" pitchFamily="34" charset="0"/>
                <a:cs typeface="Arial" panose="020B0604020202020204" pitchFamily="34" charset="0"/>
              </a:rPr>
              <a:t>Education is important to children and young people because it will help them to: </a:t>
            </a:r>
          </a:p>
          <a:p>
            <a:r>
              <a:rPr lang="en-GB" sz="6200" dirty="0">
                <a:latin typeface="Arial" panose="020B0604020202020204" pitchFamily="34" charset="0"/>
                <a:cs typeface="Arial" panose="020B0604020202020204" pitchFamily="34" charset="0"/>
              </a:rPr>
              <a:t>have skills to improve things and help people</a:t>
            </a:r>
          </a:p>
          <a:p>
            <a:r>
              <a:rPr lang="en-GB" sz="6200" dirty="0">
                <a:latin typeface="Arial" panose="020B0604020202020204" pitchFamily="34" charset="0"/>
                <a:cs typeface="Arial" panose="020B0604020202020204" pitchFamily="34" charset="0"/>
              </a:rPr>
              <a:t>form opinions and views about things</a:t>
            </a:r>
          </a:p>
          <a:p>
            <a:r>
              <a:rPr lang="en-GB" sz="6200" dirty="0">
                <a:latin typeface="Arial" panose="020B0604020202020204" pitchFamily="34" charset="0"/>
                <a:cs typeface="Arial" panose="020B0604020202020204" pitchFamily="34" charset="0"/>
              </a:rPr>
              <a:t>learn things, gain knowledge and pass exams</a:t>
            </a:r>
          </a:p>
          <a:p>
            <a:r>
              <a:rPr lang="en-GB" sz="6200" dirty="0">
                <a:latin typeface="Arial" panose="020B0604020202020204" pitchFamily="34" charset="0"/>
                <a:cs typeface="Arial" panose="020B0604020202020204" pitchFamily="34" charset="0"/>
              </a:rPr>
              <a:t>know how to stay safe and healthy</a:t>
            </a:r>
          </a:p>
          <a:p>
            <a:r>
              <a:rPr lang="en-GB" sz="6200" dirty="0">
                <a:latin typeface="Arial" panose="020B0604020202020204" pitchFamily="34" charset="0"/>
                <a:cs typeface="Arial" panose="020B0604020202020204" pitchFamily="34" charset="0"/>
              </a:rPr>
              <a:t>learn how to respect other people’s ideas and get on with other people</a:t>
            </a:r>
          </a:p>
          <a:p>
            <a:r>
              <a:rPr lang="en-GB" sz="6200" dirty="0">
                <a:latin typeface="Arial" panose="020B0604020202020204" pitchFamily="34" charset="0"/>
                <a:cs typeface="Arial" panose="020B0604020202020204" pitchFamily="34" charset="0"/>
              </a:rPr>
              <a:t>get a job they enjoy and earn money</a:t>
            </a:r>
          </a:p>
          <a:p>
            <a:r>
              <a:rPr lang="en-GB" sz="6200" dirty="0">
                <a:latin typeface="Arial" panose="020B0604020202020204" pitchFamily="34" charset="0"/>
                <a:cs typeface="Arial" panose="020B0604020202020204" pitchFamily="34" charset="0"/>
              </a:rPr>
              <a:t>make informed choices</a:t>
            </a:r>
          </a:p>
          <a:p>
            <a:r>
              <a:rPr lang="en-GB" sz="6200" dirty="0">
                <a:latin typeface="Arial" panose="020B0604020202020204" pitchFamily="34" charset="0"/>
                <a:cs typeface="Arial" panose="020B0604020202020204" pitchFamily="34" charset="0"/>
              </a:rPr>
              <a:t>have more opportunities in life</a:t>
            </a:r>
          </a:p>
          <a:p>
            <a:r>
              <a:rPr lang="en-GB" sz="6200" dirty="0">
                <a:latin typeface="Arial" panose="020B0604020202020204" pitchFamily="34" charset="0"/>
                <a:cs typeface="Arial" panose="020B0604020202020204" pitchFamily="34" charset="0"/>
              </a:rPr>
              <a:t>learn about things that are important for the world</a:t>
            </a:r>
          </a:p>
          <a:p>
            <a:r>
              <a:rPr lang="en-GB" sz="6200" dirty="0">
                <a:latin typeface="Arial" panose="020B0604020202020204" pitchFamily="34" charset="0"/>
                <a:cs typeface="Arial" panose="020B0604020202020204" pitchFamily="34" charset="0"/>
              </a:rPr>
              <a:t>grow up to be responsible adults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6084129" y="8621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What do you think makes a good teacher? </a:t>
            </a:r>
            <a:r>
              <a:rPr lang="en-GB" sz="1600" dirty="0">
                <a:solidFill>
                  <a:srgbClr val="00B0F0"/>
                </a:solidFill>
                <a:latin typeface="Arial" panose="020B0604020202020204" pitchFamily="34" charset="0"/>
                <a:cs typeface="Arial" panose="020B0604020202020204" pitchFamily="34" charset="0"/>
                <a:hlinkClick r:id="rId3"/>
              </a:rPr>
              <a:t>This video </a:t>
            </a:r>
            <a:r>
              <a:rPr lang="en-GB" sz="1600" dirty="0">
                <a:solidFill>
                  <a:srgbClr val="00B0F0"/>
                </a:solidFill>
                <a:latin typeface="Arial" panose="020B0604020202020204" pitchFamily="34" charset="0"/>
                <a:cs typeface="Arial" panose="020B0604020202020204" pitchFamily="34" charset="0"/>
              </a:rPr>
              <a:t>might give you some ideas! Draw an outline of your ideal teacher and surround it with words that describe what that teacher is like.</a:t>
            </a:r>
          </a:p>
        </p:txBody>
      </p:sp>
      <p:pic>
        <p:nvPicPr>
          <p:cNvPr id="14" name="Graphic 13">
            <a:extLst>
              <a:ext uri="{FF2B5EF4-FFF2-40B4-BE49-F238E27FC236}">
                <a16:creationId xmlns:a16="http://schemas.microsoft.com/office/drawing/2014/main" id="{9779719F-F6D5-4F08-9696-D27D1BBB2E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04828" y="2853446"/>
            <a:ext cx="1960433" cy="2613910"/>
          </a:xfrm>
          <a:prstGeom prst="rect">
            <a:avLst/>
          </a:prstGeom>
        </p:spPr>
      </p:pic>
      <p:sp>
        <p:nvSpPr>
          <p:cNvPr id="17" name="Flowchart: Connector 16">
            <a:extLst>
              <a:ext uri="{FF2B5EF4-FFF2-40B4-BE49-F238E27FC236}">
                <a16:creationId xmlns:a16="http://schemas.microsoft.com/office/drawing/2014/main" id="{201A891A-2C5B-4FC5-A8E9-2B2E5B166244}"/>
              </a:ext>
            </a:extLst>
          </p:cNvPr>
          <p:cNvSpPr/>
          <p:nvPr/>
        </p:nvSpPr>
        <p:spPr>
          <a:xfrm>
            <a:off x="3142073" y="1999154"/>
            <a:ext cx="3455894" cy="347828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a:t>
            </a:r>
          </a:p>
        </p:txBody>
      </p:sp>
      <p:sp>
        <p:nvSpPr>
          <p:cNvPr id="22" name="Flowchart: Connector 21">
            <a:extLst>
              <a:ext uri="{FF2B5EF4-FFF2-40B4-BE49-F238E27FC236}">
                <a16:creationId xmlns:a16="http://schemas.microsoft.com/office/drawing/2014/main" id="{108E12E6-0460-4F83-83E4-05E8F359124C}"/>
              </a:ext>
            </a:extLst>
          </p:cNvPr>
          <p:cNvSpPr/>
          <p:nvPr/>
        </p:nvSpPr>
        <p:spPr>
          <a:xfrm>
            <a:off x="7579554" y="3019358"/>
            <a:ext cx="3783771" cy="37203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 </a:t>
            </a:r>
            <a:r>
              <a:rPr lang="en-GB" sz="1600" dirty="0">
                <a:solidFill>
                  <a:srgbClr val="00B0F0"/>
                </a:solidFill>
                <a:latin typeface="Arial" panose="020B0604020202020204" pitchFamily="34" charset="0"/>
                <a:cs typeface="Arial" panose="020B0604020202020204" pitchFamily="34" charset="0"/>
              </a:rPr>
              <a:t>Teachers and leaners go together! So now think about what makes a good learner? Imagine you  are talking to a younger brother, sister or friend who is about to start school. Describe to them how to be a really good learner! Invent a cartoon character to represent this good learner.</a:t>
            </a:r>
          </a:p>
        </p:txBody>
      </p:sp>
      <p:pic>
        <p:nvPicPr>
          <p:cNvPr id="4" name="Online Media 3" title="Inspirational Video- Be a Mr. Jensen- MUST WATCH!!">
            <a:hlinkClick r:id="" action="ppaction://media"/>
            <a:extLst>
              <a:ext uri="{FF2B5EF4-FFF2-40B4-BE49-F238E27FC236}">
                <a16:creationId xmlns:a16="http://schemas.microsoft.com/office/drawing/2014/main" id="{ECCF619D-3B3C-492E-AC8C-54EA598C0C45}"/>
              </a:ext>
            </a:extLst>
          </p:cNvPr>
          <p:cNvPicPr>
            <a:picLocks noRot="1" noChangeAspect="1"/>
          </p:cNvPicPr>
          <p:nvPr>
            <a:videoFile r:link="rId1"/>
          </p:nvPr>
        </p:nvPicPr>
        <p:blipFill>
          <a:blip r:embed="rId6"/>
          <a:stretch>
            <a:fillRect/>
          </a:stretch>
        </p:blipFill>
        <p:spPr>
          <a:xfrm>
            <a:off x="8883958" y="906631"/>
            <a:ext cx="3048000" cy="1714500"/>
          </a:xfrm>
          <a:prstGeom prst="rect">
            <a:avLst/>
          </a:prstGeom>
        </p:spPr>
      </p:pic>
      <p:pic>
        <p:nvPicPr>
          <p:cNvPr id="7" name="Picture 6" descr="A close up of a sign&#10;&#10;Description automatically generated">
            <a:extLst>
              <a:ext uri="{FF2B5EF4-FFF2-40B4-BE49-F238E27FC236}">
                <a16:creationId xmlns:a16="http://schemas.microsoft.com/office/drawing/2014/main" id="{E7DF59E1-0EE9-4761-9881-A33449B42A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6580" y="4757795"/>
            <a:ext cx="2119255" cy="2119255"/>
          </a:xfrm>
          <a:prstGeom prst="rect">
            <a:avLst/>
          </a:prstGeom>
        </p:spPr>
      </p:pic>
      <p:pic>
        <p:nvPicPr>
          <p:cNvPr id="10" name="Picture 9" descr="A picture containing sitting, dark, standing, white&#10;&#10;Description automatically generated">
            <a:extLst>
              <a:ext uri="{FF2B5EF4-FFF2-40B4-BE49-F238E27FC236}">
                <a16:creationId xmlns:a16="http://schemas.microsoft.com/office/drawing/2014/main" id="{BE061ACA-B1BB-4B23-976B-D5B63B1D4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75225">
            <a:off x="5869760" y="3377546"/>
            <a:ext cx="2209489" cy="2209489"/>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7126963" y="3105150"/>
            <a:ext cx="3590925"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Schools and teachers do so much more than teach you facts. Think of every thing that happens at your school – how the adults look after you and treat you with dignity and respect, how you look after each other. Now write a ‘recipe’ for a Rights Respecting School. What are the ingredients e.g. respect, safety. How do you mix them together to create the best rights respecting learning environment?</a:t>
            </a:r>
            <a:endParaRPr lang="en-GB" sz="1300" dirty="0">
              <a:solidFill>
                <a:srgbClr val="00B0F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622894" y="1885950"/>
            <a:ext cx="3728143"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like to browse through </a:t>
            </a:r>
            <a:r>
              <a:rPr lang="en-GB" sz="1400" dirty="0">
                <a:solidFill>
                  <a:srgbClr val="00B0F0"/>
                </a:solidFill>
                <a:latin typeface="Arial"/>
                <a:cs typeface="Arial"/>
                <a:hlinkClick r:id="rId3"/>
              </a:rPr>
              <a:t>this lovely new book  </a:t>
            </a:r>
            <a:r>
              <a:rPr lang="en-GB" sz="1400" dirty="0">
                <a:solidFill>
                  <a:srgbClr val="00B0F0"/>
                </a:solidFill>
                <a:latin typeface="Arial"/>
                <a:cs typeface="Arial"/>
              </a:rPr>
              <a:t>‘The Book of Hopes’ dedicated to everyone working in hospitals during coronavirus. Choose a poem or a story that you feel is special, Jilly chose ‘Hope or learning the Language of Birds on page 76? If you find a favourite, share it with somebody at home or safely online with a friend or family member. </a:t>
            </a: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E35943B2-11FF-4307-BA9C-EA8FD31F7C3F}"/>
              </a:ext>
            </a:extLst>
          </p:cNvPr>
          <p:cNvSpPr/>
          <p:nvPr/>
        </p:nvSpPr>
        <p:spPr>
          <a:xfrm>
            <a:off x="8869381" y="105557"/>
            <a:ext cx="3199927" cy="3170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If you became the new Education Minister in the government – what would be the first thing you would do? Think carefully about what you think children and teachers need. You could  have a go at writing your first speech describing the improvements you would make.</a:t>
            </a:r>
          </a:p>
        </p:txBody>
      </p:sp>
      <p:sp>
        <p:nvSpPr>
          <p:cNvPr id="20" name="Flowchart: Connector 19">
            <a:extLst>
              <a:ext uri="{FF2B5EF4-FFF2-40B4-BE49-F238E27FC236}">
                <a16:creationId xmlns:a16="http://schemas.microsoft.com/office/drawing/2014/main" id="{710639F7-85C3-492A-9E6A-EA1B210E6451}"/>
              </a:ext>
            </a:extLst>
          </p:cNvPr>
          <p:cNvSpPr/>
          <p:nvPr/>
        </p:nvSpPr>
        <p:spPr>
          <a:xfrm>
            <a:off x="74468" y="1144464"/>
            <a:ext cx="3329079" cy="323399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B0F0"/>
                </a:solidFill>
                <a:latin typeface="Arial"/>
                <a:cs typeface="Arial"/>
                <a:hlinkClick r:id="rId4"/>
              </a:rPr>
              <a:t>Watch ‘Education is every child’s right’ video </a:t>
            </a:r>
            <a:r>
              <a:rPr lang="en-GB" sz="1400" dirty="0">
                <a:solidFill>
                  <a:srgbClr val="00B0F0"/>
                </a:solidFill>
                <a:latin typeface="Arial"/>
                <a:cs typeface="Arial"/>
              </a:rPr>
              <a:t>and use it to help you create a poem about education and learning. </a:t>
            </a:r>
          </a:p>
          <a:p>
            <a:endParaRPr lang="en-GB" sz="1400" dirty="0">
              <a:solidFill>
                <a:srgbClr val="00B0F0"/>
              </a:solidFill>
              <a:latin typeface="Arial"/>
              <a:cs typeface="Arial"/>
            </a:endParaRPr>
          </a:p>
          <a:p>
            <a:r>
              <a:rPr lang="en-GB" sz="1400" dirty="0">
                <a:solidFill>
                  <a:srgbClr val="00B0F0"/>
                </a:solidFill>
                <a:latin typeface="Arial"/>
                <a:cs typeface="Arial"/>
              </a:rPr>
              <a:t>You could begin:   </a:t>
            </a:r>
          </a:p>
          <a:p>
            <a:r>
              <a:rPr lang="en-GB" sz="1400" dirty="0">
                <a:solidFill>
                  <a:srgbClr val="00B0F0"/>
                </a:solidFill>
                <a:latin typeface="Arial"/>
                <a:cs typeface="Arial"/>
              </a:rPr>
              <a:t>      </a:t>
            </a:r>
          </a:p>
          <a:p>
            <a:pPr marL="285750" indent="-285750">
              <a:buFont typeface="Wingdings" panose="05000000000000000000" pitchFamily="2" charset="2"/>
              <a:buChar char="§"/>
            </a:pPr>
            <a:r>
              <a:rPr lang="en-GB" sz="1400" dirty="0">
                <a:solidFill>
                  <a:srgbClr val="00B0F0"/>
                </a:solidFill>
                <a:latin typeface="Arial"/>
                <a:cs typeface="Arial"/>
              </a:rPr>
              <a:t>Education is a right</a:t>
            </a:r>
          </a:p>
          <a:p>
            <a:pPr marL="285750" indent="-285750">
              <a:buFont typeface="Wingdings" panose="05000000000000000000" pitchFamily="2" charset="2"/>
              <a:buChar char="§"/>
            </a:pPr>
            <a:r>
              <a:rPr lang="en-GB" sz="1400" dirty="0">
                <a:solidFill>
                  <a:srgbClr val="00B0F0"/>
                </a:solidFill>
                <a:latin typeface="Arial"/>
                <a:cs typeface="Arial"/>
              </a:rPr>
              <a:t>Education is hope</a:t>
            </a:r>
          </a:p>
          <a:p>
            <a:pPr marL="285750" indent="-285750">
              <a:buFont typeface="Wingdings" panose="05000000000000000000" pitchFamily="2" charset="2"/>
              <a:buChar char="§"/>
            </a:pPr>
            <a:r>
              <a:rPr lang="en-GB" sz="1400" dirty="0">
                <a:solidFill>
                  <a:srgbClr val="00B0F0"/>
                </a:solidFill>
                <a:latin typeface="Arial"/>
                <a:cs typeface="Arial"/>
              </a:rPr>
              <a:t>Education is…</a:t>
            </a:r>
          </a:p>
          <a:p>
            <a:pPr algn="ctr"/>
            <a:endParaRPr lang="en-GB" sz="1300" dirty="0">
              <a:solidFill>
                <a:srgbClr val="00B0F0"/>
              </a:solidFill>
              <a:latin typeface="Arial" panose="020B0604020202020204" pitchFamily="34" charset="0"/>
              <a:cs typeface="Arial" panose="020B0604020202020204" pitchFamily="34" charset="0"/>
            </a:endParaRPr>
          </a:p>
        </p:txBody>
      </p:sp>
      <p:pic>
        <p:nvPicPr>
          <p:cNvPr id="22" name="Online Media 1" title="Education is every child's right I UNICEF">
            <a:hlinkClick r:id="" action="ppaction://media"/>
            <a:extLst>
              <a:ext uri="{FF2B5EF4-FFF2-40B4-BE49-F238E27FC236}">
                <a16:creationId xmlns:a16="http://schemas.microsoft.com/office/drawing/2014/main" id="{18DF2949-9BDB-4BA3-95A1-8BCF4C1DFCC7}"/>
              </a:ext>
            </a:extLst>
          </p:cNvPr>
          <p:cNvPicPr>
            <a:picLocks noRot="1" noChangeAspect="1"/>
          </p:cNvPicPr>
          <p:nvPr>
            <a:videoFile r:link="rId1"/>
          </p:nvPr>
        </p:nvPicPr>
        <p:blipFill>
          <a:blip r:embed="rId5"/>
          <a:stretch>
            <a:fillRect/>
          </a:stretch>
        </p:blipFill>
        <p:spPr>
          <a:xfrm>
            <a:off x="175976" y="3972488"/>
            <a:ext cx="3390900" cy="1907381"/>
          </a:xfrm>
          <a:prstGeom prst="rect">
            <a:avLst/>
          </a:prstGeom>
        </p:spPr>
      </p:pic>
      <p:pic>
        <p:nvPicPr>
          <p:cNvPr id="8" name="Picture 7">
            <a:extLst>
              <a:ext uri="{FF2B5EF4-FFF2-40B4-BE49-F238E27FC236}">
                <a16:creationId xmlns:a16="http://schemas.microsoft.com/office/drawing/2014/main" id="{ECA39FA5-BEA3-4210-9155-04372D487F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1899" y="1016744"/>
            <a:ext cx="1409215" cy="1945531"/>
          </a:xfrm>
          <a:prstGeom prst="rect">
            <a:avLst/>
          </a:prstGeom>
        </p:spPr>
      </p:pic>
      <p:pic>
        <p:nvPicPr>
          <p:cNvPr id="12" name="Picture 11" descr="A close up of a logo&#10;&#10;Description automatically generated">
            <a:extLst>
              <a:ext uri="{FF2B5EF4-FFF2-40B4-BE49-F238E27FC236}">
                <a16:creationId xmlns:a16="http://schemas.microsoft.com/office/drawing/2014/main" id="{E4AFEB9D-15ED-4B88-A065-570066AA51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287881">
            <a:off x="5740759" y="4594541"/>
            <a:ext cx="2734395" cy="2734395"/>
          </a:xfrm>
          <a:prstGeom prst="rect">
            <a:avLst/>
          </a:prstGeom>
        </p:spPr>
      </p:pic>
      <p:pic>
        <p:nvPicPr>
          <p:cNvPr id="24" name="Picture 23" descr="A close up of a logo&#10;&#10;Description automatically generated">
            <a:extLst>
              <a:ext uri="{FF2B5EF4-FFF2-40B4-BE49-F238E27FC236}">
                <a16:creationId xmlns:a16="http://schemas.microsoft.com/office/drawing/2014/main" id="{679D8B1C-E96F-4D6F-B35D-F3CB947C2E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18457" y="2523648"/>
            <a:ext cx="2251739" cy="2251739"/>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A0C84D0-62F6-4031-8D92-528E462687E3}"/>
              </a:ext>
            </a:extLst>
          </p:cNvPr>
          <p:cNvSpPr/>
          <p:nvPr/>
        </p:nvSpPr>
        <p:spPr>
          <a:xfrm>
            <a:off x="4142839" y="1840916"/>
            <a:ext cx="3237272" cy="28003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We began by thinking about why the right to an education is important. Watch </a:t>
            </a:r>
            <a:r>
              <a:rPr lang="en-GB" sz="1600" dirty="0">
                <a:solidFill>
                  <a:srgbClr val="00AEEF"/>
                </a:solidFill>
                <a:latin typeface="Arial" panose="020B0604020202020204" pitchFamily="34" charset="0"/>
                <a:cs typeface="Arial" panose="020B0604020202020204" pitchFamily="34" charset="0"/>
                <a:hlinkClick r:id="rId5"/>
              </a:rPr>
              <a:t>this video </a:t>
            </a:r>
            <a:r>
              <a:rPr lang="en-GB" sz="1600" dirty="0">
                <a:solidFill>
                  <a:srgbClr val="00AEEF"/>
                </a:solidFill>
                <a:latin typeface="Arial" panose="020B0604020202020204" pitchFamily="34" charset="0"/>
                <a:cs typeface="Arial" panose="020B0604020202020204" pitchFamily="34" charset="0"/>
              </a:rPr>
              <a:t>which explores this a bit further  – do you agree with all the ideas? Would you like to add anything else? How could it be even better? Create an image or word art that sums up what education means to you. </a:t>
            </a:r>
          </a:p>
        </p:txBody>
      </p:sp>
      <p:pic>
        <p:nvPicPr>
          <p:cNvPr id="15" name="Graphic 14">
            <a:extLst>
              <a:ext uri="{FF2B5EF4-FFF2-40B4-BE49-F238E27FC236}">
                <a16:creationId xmlns:a16="http://schemas.microsoft.com/office/drawing/2014/main" id="{6FBD3760-73EB-4011-A763-919285C6E2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2403" y="2510538"/>
            <a:ext cx="1960433" cy="2613910"/>
          </a:xfrm>
          <a:prstGeom prst="rect">
            <a:avLst/>
          </a:prstGeom>
        </p:spPr>
      </p:pic>
      <p:sp>
        <p:nvSpPr>
          <p:cNvPr id="17" name="Rectangle 16">
            <a:extLst>
              <a:ext uri="{FF2B5EF4-FFF2-40B4-BE49-F238E27FC236}">
                <a16:creationId xmlns:a16="http://schemas.microsoft.com/office/drawing/2014/main" id="{B92CB2E0-4ED2-49F7-97CF-BB34E63AA587}"/>
              </a:ext>
            </a:extLst>
          </p:cNvPr>
          <p:cNvSpPr/>
          <p:nvPr/>
        </p:nvSpPr>
        <p:spPr>
          <a:xfrm>
            <a:off x="8729124" y="207171"/>
            <a:ext cx="3237272" cy="23788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 </a:t>
            </a:r>
          </a:p>
        </p:txBody>
      </p:sp>
      <p:sp>
        <p:nvSpPr>
          <p:cNvPr id="20" name="Rectangle 19">
            <a:extLst>
              <a:ext uri="{FF2B5EF4-FFF2-40B4-BE49-F238E27FC236}">
                <a16:creationId xmlns:a16="http://schemas.microsoft.com/office/drawing/2014/main" id="{DB027B8F-CE2F-48BB-BF5F-AE06912D92A3}"/>
              </a:ext>
            </a:extLst>
          </p:cNvPr>
          <p:cNvSpPr/>
          <p:nvPr/>
        </p:nvSpPr>
        <p:spPr>
          <a:xfrm>
            <a:off x="8518643" y="3916269"/>
            <a:ext cx="3237272" cy="25812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What makes a good teacher? Watch </a:t>
            </a:r>
            <a:r>
              <a:rPr lang="en-GB" sz="1600" dirty="0">
                <a:solidFill>
                  <a:srgbClr val="00AEEF"/>
                </a:solidFill>
                <a:latin typeface="Arial" panose="020B0604020202020204" pitchFamily="34" charset="0"/>
                <a:cs typeface="Arial" panose="020B0604020202020204" pitchFamily="34" charset="0"/>
                <a:hlinkClick r:id="rId8"/>
              </a:rPr>
              <a:t>this video </a:t>
            </a:r>
            <a:r>
              <a:rPr lang="en-GB" sz="1600" dirty="0">
                <a:solidFill>
                  <a:srgbClr val="00AEEF"/>
                </a:solidFill>
                <a:latin typeface="Arial" panose="020B0604020202020204" pitchFamily="34" charset="0"/>
                <a:cs typeface="Arial" panose="020B0604020202020204" pitchFamily="34" charset="0"/>
              </a:rPr>
              <a:t>– what does it tells us about the importance of the relationship between a  teacher and a learner ? How did you feel after watching the video? is there something you feel  you could be (or are!) really good at? Write a job description for your ideal teacher! </a:t>
            </a:r>
          </a:p>
        </p:txBody>
      </p:sp>
      <p:pic>
        <p:nvPicPr>
          <p:cNvPr id="3" name="Online Media 2" title="All about Learning. Why is education important?">
            <a:hlinkClick r:id="" action="ppaction://media"/>
            <a:extLst>
              <a:ext uri="{FF2B5EF4-FFF2-40B4-BE49-F238E27FC236}">
                <a16:creationId xmlns:a16="http://schemas.microsoft.com/office/drawing/2014/main" id="{AEEE5AB8-6128-4393-8A68-1035A6093CC8}"/>
              </a:ext>
            </a:extLst>
          </p:cNvPr>
          <p:cNvPicPr>
            <a:picLocks noRot="1" noChangeAspect="1"/>
          </p:cNvPicPr>
          <p:nvPr>
            <a:videoFile r:link="rId1"/>
          </p:nvPr>
        </p:nvPicPr>
        <p:blipFill>
          <a:blip r:embed="rId9"/>
          <a:stretch>
            <a:fillRect/>
          </a:stretch>
        </p:blipFill>
        <p:spPr>
          <a:xfrm>
            <a:off x="5954640" y="528013"/>
            <a:ext cx="2615558" cy="1471252"/>
          </a:xfrm>
          <a:prstGeom prst="rect">
            <a:avLst/>
          </a:prstGeom>
        </p:spPr>
      </p:pic>
      <p:pic>
        <p:nvPicPr>
          <p:cNvPr id="4" name="Online Media 3" title="Inspirational Video- Be a Mr. Jensen- MUST WATCH!!">
            <a:hlinkClick r:id="" action="ppaction://media"/>
            <a:extLst>
              <a:ext uri="{FF2B5EF4-FFF2-40B4-BE49-F238E27FC236}">
                <a16:creationId xmlns:a16="http://schemas.microsoft.com/office/drawing/2014/main" id="{846EFA22-DD1A-4AD2-A671-9826DAABA482}"/>
              </a:ext>
            </a:extLst>
          </p:cNvPr>
          <p:cNvPicPr>
            <a:picLocks noRot="1" noChangeAspect="1"/>
          </p:cNvPicPr>
          <p:nvPr>
            <a:videoFile r:link="rId2"/>
          </p:nvPr>
        </p:nvPicPr>
        <p:blipFill>
          <a:blip r:embed="rId10"/>
          <a:stretch>
            <a:fillRect/>
          </a:stretch>
        </p:blipFill>
        <p:spPr>
          <a:xfrm>
            <a:off x="5669505" y="5124448"/>
            <a:ext cx="2615558" cy="1471252"/>
          </a:xfrm>
          <a:prstGeom prst="rect">
            <a:avLst/>
          </a:prstGeom>
        </p:spPr>
      </p:pic>
      <p:pic>
        <p:nvPicPr>
          <p:cNvPr id="23" name="Picture 22" descr="A picture containing sitting, dark, standing, white&#10;&#10;Description automatically generated">
            <a:extLst>
              <a:ext uri="{FF2B5EF4-FFF2-40B4-BE49-F238E27FC236}">
                <a16:creationId xmlns:a16="http://schemas.microsoft.com/office/drawing/2014/main" id="{65BA0516-8E59-4DC3-9C07-87893B1DE6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75225">
            <a:off x="3145215" y="3998998"/>
            <a:ext cx="1934153" cy="1934153"/>
          </a:xfrm>
          <a:prstGeom prst="rect">
            <a:avLst/>
          </a:prstGeom>
        </p:spPr>
      </p:pic>
      <p:pic>
        <p:nvPicPr>
          <p:cNvPr id="25" name="Picture 24" descr="A close up of a logo&#10;&#10;Description automatically generated">
            <a:extLst>
              <a:ext uri="{FF2B5EF4-FFF2-40B4-BE49-F238E27FC236}">
                <a16:creationId xmlns:a16="http://schemas.microsoft.com/office/drawing/2014/main" id="{9B77226B-1663-4849-A848-6014B0037B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19377" y="2033246"/>
            <a:ext cx="1860737" cy="1860737"/>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771CB873-A08C-4120-8F63-011FEAC40857}"/>
              </a:ext>
            </a:extLst>
          </p:cNvPr>
          <p:cNvSpPr/>
          <p:nvPr/>
        </p:nvSpPr>
        <p:spPr>
          <a:xfrm>
            <a:off x="269077" y="3192731"/>
            <a:ext cx="3605751" cy="27336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Although more children than ever go to school across the world, the quality of the education they receive is not always good enough for real learning to take place. Watch </a:t>
            </a:r>
            <a:r>
              <a:rPr lang="en-GB" sz="1600" dirty="0">
                <a:solidFill>
                  <a:srgbClr val="00AEEF"/>
                </a:solidFill>
                <a:latin typeface="Arial" panose="020B0604020202020204" pitchFamily="34" charset="0"/>
                <a:cs typeface="Arial" panose="020B0604020202020204" pitchFamily="34" charset="0"/>
                <a:hlinkClick r:id="rId4"/>
              </a:rPr>
              <a:t>this video</a:t>
            </a:r>
            <a:r>
              <a:rPr lang="en-GB" sz="1600" dirty="0">
                <a:solidFill>
                  <a:srgbClr val="00AEEF"/>
                </a:solidFill>
                <a:latin typeface="Arial" panose="020B0604020202020204" pitchFamily="34" charset="0"/>
                <a:cs typeface="Arial" panose="020B0604020202020204" pitchFamily="34" charset="0"/>
              </a:rPr>
              <a:t> in which Henrietta Fore, Unicef’s Director, talks about the importance of children learning at school. What do you think is needed for quality learning to take place? </a:t>
            </a:r>
          </a:p>
        </p:txBody>
      </p:sp>
      <p:sp>
        <p:nvSpPr>
          <p:cNvPr id="18" name="Rectangle 17">
            <a:extLst>
              <a:ext uri="{FF2B5EF4-FFF2-40B4-BE49-F238E27FC236}">
                <a16:creationId xmlns:a16="http://schemas.microsoft.com/office/drawing/2014/main" id="{146F7199-81FA-4574-9AAA-FD677F5BE51E}"/>
              </a:ext>
            </a:extLst>
          </p:cNvPr>
          <p:cNvSpPr/>
          <p:nvPr/>
        </p:nvSpPr>
        <p:spPr>
          <a:xfrm>
            <a:off x="8685651" y="3839765"/>
            <a:ext cx="3237272" cy="20779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Talk to relatives or friends who are older than you and ask them what school was like for them. What are their best and worse memories? How has school changed? How do you think knowing about rights improves life and learning in school? </a:t>
            </a:r>
          </a:p>
        </p:txBody>
      </p:sp>
      <p:sp>
        <p:nvSpPr>
          <p:cNvPr id="19" name="Rectangle 18">
            <a:extLst>
              <a:ext uri="{FF2B5EF4-FFF2-40B4-BE49-F238E27FC236}">
                <a16:creationId xmlns:a16="http://schemas.microsoft.com/office/drawing/2014/main" id="{57EB1110-A810-4D88-95BF-8EC9AA24DE0F}"/>
              </a:ext>
            </a:extLst>
          </p:cNvPr>
          <p:cNvSpPr/>
          <p:nvPr/>
        </p:nvSpPr>
        <p:spPr>
          <a:xfrm>
            <a:off x="4049642" y="1171575"/>
            <a:ext cx="3605751" cy="3095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Nelson Mandela said: ‘Education is the most powerful weapon which you can use to change the world’ and Malala Yousafzai campaigns to raise awareness of the importance of education for girls – watch </a:t>
            </a:r>
            <a:r>
              <a:rPr lang="en-GB" sz="1600" dirty="0">
                <a:solidFill>
                  <a:srgbClr val="00AEEF"/>
                </a:solidFill>
                <a:latin typeface="Arial" panose="020B0604020202020204" pitchFamily="34" charset="0"/>
                <a:cs typeface="Arial" panose="020B0604020202020204" pitchFamily="34" charset="0"/>
                <a:hlinkClick r:id="rId5"/>
              </a:rPr>
              <a:t>this video</a:t>
            </a:r>
            <a:r>
              <a:rPr lang="en-GB" sz="1600" dirty="0">
                <a:solidFill>
                  <a:srgbClr val="00AEEF"/>
                </a:solidFill>
                <a:latin typeface="Arial" panose="020B0604020202020204" pitchFamily="34" charset="0"/>
                <a:cs typeface="Arial" panose="020B0604020202020204" pitchFamily="34" charset="0"/>
              </a:rPr>
              <a:t>  or do your own research and highlight 3 key points about why it is important for girls to go to school. How might you use these 3 key messages to start your own campaign for girls’ education? </a:t>
            </a:r>
          </a:p>
        </p:txBody>
      </p:sp>
      <p:sp>
        <p:nvSpPr>
          <p:cNvPr id="20" name="Rectangle 19">
            <a:extLst>
              <a:ext uri="{FF2B5EF4-FFF2-40B4-BE49-F238E27FC236}">
                <a16:creationId xmlns:a16="http://schemas.microsoft.com/office/drawing/2014/main" id="{8D0E8EC3-52BF-4A56-8596-604322C8118C}"/>
              </a:ext>
            </a:extLst>
          </p:cNvPr>
          <p:cNvSpPr/>
          <p:nvPr/>
        </p:nvSpPr>
        <p:spPr>
          <a:xfrm>
            <a:off x="7924511" y="140496"/>
            <a:ext cx="3605751" cy="3095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Article 28 also says that ‘Discipline in school must respect children’s dignity’.  What do you think this means in practice? Imagine you are the Headteacher of a new school, as well as ‘dignity’, what other three values would you place at the heart of your school? How can you ensure that everyone respects these values?  Design a school motto or logo to illustrate this.</a:t>
            </a:r>
          </a:p>
        </p:txBody>
      </p:sp>
      <p:sp>
        <p:nvSpPr>
          <p:cNvPr id="22" name="Rectangle 21">
            <a:extLst>
              <a:ext uri="{FF2B5EF4-FFF2-40B4-BE49-F238E27FC236}">
                <a16:creationId xmlns:a16="http://schemas.microsoft.com/office/drawing/2014/main" id="{FF63FE47-5FB5-4D4A-BE49-E19846F4B739}"/>
              </a:ext>
            </a:extLst>
          </p:cNvPr>
          <p:cNvSpPr/>
          <p:nvPr/>
        </p:nvSpPr>
        <p:spPr>
          <a:xfrm>
            <a:off x="5088228" y="4447813"/>
            <a:ext cx="3408722" cy="22050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How do you think education should develop in the future ? Watch </a:t>
            </a:r>
            <a:r>
              <a:rPr lang="en-GB" sz="1600" dirty="0">
                <a:solidFill>
                  <a:srgbClr val="00AEEF"/>
                </a:solidFill>
                <a:latin typeface="Arial" panose="020B0604020202020204" pitchFamily="34" charset="0"/>
                <a:cs typeface="Arial" panose="020B0604020202020204" pitchFamily="34" charset="0"/>
                <a:hlinkClick r:id="rId6"/>
              </a:rPr>
              <a:t>this video</a:t>
            </a:r>
            <a:r>
              <a:rPr lang="en-GB" sz="1600" dirty="0">
                <a:solidFill>
                  <a:srgbClr val="00AEEF"/>
                </a:solidFill>
                <a:latin typeface="Arial" panose="020B0604020202020204" pitchFamily="34" charset="0"/>
                <a:cs typeface="Arial" panose="020B0604020202020204" pitchFamily="34" charset="0"/>
              </a:rPr>
              <a:t>, to what extent do you agree with the ideas suggested?  Should schools focus on teaching knowledge or values and skills? Talk about this with people in your house or with your friends.</a:t>
            </a:r>
          </a:p>
        </p:txBody>
      </p:sp>
      <p:pic>
        <p:nvPicPr>
          <p:cNvPr id="23" name="Picture 22" descr="A close up of a sign&#10;&#10;Description automatically generated">
            <a:extLst>
              <a:ext uri="{FF2B5EF4-FFF2-40B4-BE49-F238E27FC236}">
                <a16:creationId xmlns:a16="http://schemas.microsoft.com/office/drawing/2014/main" id="{80625264-AF12-4033-BB13-8CFD17EF1E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1402" y="4867339"/>
            <a:ext cx="2028239" cy="2028239"/>
          </a:xfrm>
          <a:prstGeom prst="rect">
            <a:avLst/>
          </a:prstGeom>
        </p:spPr>
      </p:pic>
      <p:pic>
        <p:nvPicPr>
          <p:cNvPr id="25" name="Picture 24" descr="A close up of a logo&#10;&#10;Description automatically generated">
            <a:extLst>
              <a:ext uri="{FF2B5EF4-FFF2-40B4-BE49-F238E27FC236}">
                <a16:creationId xmlns:a16="http://schemas.microsoft.com/office/drawing/2014/main" id="{739426CF-71D3-46CD-B356-06904D6F29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196728">
            <a:off x="10380788" y="2020579"/>
            <a:ext cx="2139761" cy="2139761"/>
          </a:xfrm>
          <a:prstGeom prst="rect">
            <a:avLst/>
          </a:prstGeom>
        </p:spPr>
      </p:pic>
      <p:pic>
        <p:nvPicPr>
          <p:cNvPr id="11" name="Online Media 10" title="Malala: Investing in quality education can change the world">
            <a:hlinkClick r:id="" action="ppaction://media"/>
            <a:extLst>
              <a:ext uri="{FF2B5EF4-FFF2-40B4-BE49-F238E27FC236}">
                <a16:creationId xmlns:a16="http://schemas.microsoft.com/office/drawing/2014/main" id="{DF211600-7C57-4552-B4A8-B67B556B175C}"/>
              </a:ext>
            </a:extLst>
          </p:cNvPr>
          <p:cNvPicPr>
            <a:picLocks noRot="1" noChangeAspect="1"/>
          </p:cNvPicPr>
          <p:nvPr>
            <a:videoFile r:link="rId1"/>
          </p:nvPr>
        </p:nvPicPr>
        <p:blipFill>
          <a:blip r:embed="rId9"/>
          <a:stretch>
            <a:fillRect/>
          </a:stretch>
        </p:blipFill>
        <p:spPr>
          <a:xfrm>
            <a:off x="1473299" y="1567999"/>
            <a:ext cx="2484501" cy="1397532"/>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4054</TotalTime>
  <Words>1461</Words>
  <Application>Microsoft Office PowerPoint</Application>
  <PresentationFormat>Widescreen</PresentationFormat>
  <Paragraphs>115</Paragraphs>
  <Slides>12</Slides>
  <Notes>3</Notes>
  <HiddenSlides>0</HiddenSlides>
  <MMClips>6</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0</vt:i4>
      </vt:variant>
      <vt:variant>
        <vt:lpstr>Slide Titles</vt:lpstr>
      </vt:variant>
      <vt:variant>
        <vt:i4>12</vt:i4>
      </vt:variant>
    </vt:vector>
  </HeadingPairs>
  <TitlesOfParts>
    <vt:vector size="22"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28</vt:lpstr>
      <vt:lpstr>Why is the right to education  important?</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Nocola Harris</cp:lastModifiedBy>
  <cp:revision>342</cp:revision>
  <dcterms:created xsi:type="dcterms:W3CDTF">2020-04-07T09:32:00Z</dcterms:created>
  <dcterms:modified xsi:type="dcterms:W3CDTF">2020-06-11T08:19:38Z</dcterms:modified>
</cp:coreProperties>
</file>