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5"/>
  </p:notesMasterIdLst>
  <p:handoutMasterIdLst>
    <p:handoutMasterId r:id="rId16"/>
  </p:handoutMasterIdLst>
  <p:sldIdLst>
    <p:sldId id="275" r:id="rId3"/>
    <p:sldId id="294" r:id="rId4"/>
    <p:sldId id="287" r:id="rId5"/>
    <p:sldId id="282" r:id="rId6"/>
    <p:sldId id="284" r:id="rId7"/>
    <p:sldId id="293" r:id="rId8"/>
    <p:sldId id="295" r:id="rId9"/>
    <p:sldId id="296" r:id="rId10"/>
    <p:sldId id="297" r:id="rId11"/>
    <p:sldId id="298" r:id="rId12"/>
    <p:sldId id="299"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518" autoAdjust="0"/>
  </p:normalViewPr>
  <p:slideViewPr>
    <p:cSldViewPr snapToGrid="0">
      <p:cViewPr varScale="1">
        <p:scale>
          <a:sx n="56" d="100"/>
          <a:sy n="56" d="100"/>
        </p:scale>
        <p:origin x="1260" y="7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6/11/2020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Sabba</a:t>
            </a:r>
            <a:r>
              <a:rPr lang="en-GB" sz="1200" b="0" i="0" kern="1200" dirty="0">
                <a:solidFill>
                  <a:schemeClr val="tx1"/>
                </a:solidFill>
                <a:effectLst/>
                <a:latin typeface="+mn-lt"/>
                <a:ea typeface="+mn-ea"/>
                <a:cs typeface="+mn-cs"/>
              </a:rPr>
              <a:t> [name changed] arrived by sea in Spain in October 2017 from Morocco, photographed on the beach near a city in the south of Spain on 29 November 2019. To escape her parents, at age 14, she married a 27-year-old man. The marriage lasted a month and </a:t>
            </a:r>
            <a:r>
              <a:rPr lang="en-GB" sz="1200" b="0" i="0" kern="1200" dirty="0" err="1">
                <a:solidFill>
                  <a:schemeClr val="tx1"/>
                </a:solidFill>
                <a:effectLst/>
                <a:latin typeface="+mn-lt"/>
                <a:ea typeface="+mn-ea"/>
                <a:cs typeface="+mn-cs"/>
              </a:rPr>
              <a:t>Sabba</a:t>
            </a:r>
            <a:r>
              <a:rPr lang="en-GB" sz="1200" b="0" i="0" kern="1200" dirty="0">
                <a:solidFill>
                  <a:schemeClr val="tx1"/>
                </a:solidFill>
                <a:effectLst/>
                <a:latin typeface="+mn-lt"/>
                <a:ea typeface="+mn-ea"/>
                <a:cs typeface="+mn-cs"/>
              </a:rPr>
              <a:t> returned to the family home, to abuse. "I had to leave Morocco and go to Europe. Only then could I have a future," she says.</a:t>
            </a:r>
          </a:p>
          <a:p>
            <a:r>
              <a:rPr lang="en-GB" sz="1200" b="0" i="0" kern="1200" dirty="0">
                <a:solidFill>
                  <a:schemeClr val="tx1"/>
                </a:solidFill>
                <a:effectLst/>
                <a:latin typeface="+mn-lt"/>
                <a:ea typeface="+mn-ea"/>
                <a:cs typeface="+mn-cs"/>
              </a:rPr>
              <a:t>Unicef/Trillo</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erson standing next to a body of water&#10;&#10;Description automatically generated">
            <a:extLst>
              <a:ext uri="{FF2B5EF4-FFF2-40B4-BE49-F238E27FC236}">
                <a16:creationId xmlns:a16="http://schemas.microsoft.com/office/drawing/2014/main" id="{CA764129-2CD3-4760-860E-E498076CFB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7849170E-824C-4F20-B699-08EB454C9008}"/>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11/06/2020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YEX8V996b3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7.sv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3.xml"/><Relationship Id="rId7" Type="http://schemas.openxmlformats.org/officeDocument/2006/relationships/image" Target="../media/image41.png"/><Relationship Id="rId2" Type="http://schemas.openxmlformats.org/officeDocument/2006/relationships/slideLayout" Target="../slideLayouts/slideLayout24.xml"/><Relationship Id="rId1" Type="http://schemas.openxmlformats.org/officeDocument/2006/relationships/video" Target="https://www.youtube.com/embed/-lL07JOGU5o?feature=oembed" TargetMode="External"/><Relationship Id="rId6" Type="http://schemas.openxmlformats.org/officeDocument/2006/relationships/hyperlink" Target="https://www.nspcc.org.uk/keeping-children-safe/support-for-parents/underwear-rule/" TargetMode="External"/><Relationship Id="rId11" Type="http://schemas.openxmlformats.org/officeDocument/2006/relationships/image" Target="../media/image45.png"/><Relationship Id="rId5" Type="http://schemas.openxmlformats.org/officeDocument/2006/relationships/hyperlink" Target="https://www.youtube.com/watch?v=-lL07JOGU5o" TargetMode="External"/><Relationship Id="rId10" Type="http://schemas.openxmlformats.org/officeDocument/2006/relationships/image" Target="../media/image44.png"/><Relationship Id="rId4" Type="http://schemas.openxmlformats.org/officeDocument/2006/relationships/hyperlink" Target="https://www.saferinternet.org.uk/advice-centre/young-people/resources-3-11s" TargetMode="External"/><Relationship Id="rId9" Type="http://schemas.openxmlformats.org/officeDocument/2006/relationships/image" Target="../media/image43.jpe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saferinternet.org.uk/advice-centre/young-people/resources-3-11s" TargetMode="External"/><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ceop.police.uk/safety-centr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childline.org.uk/" TargetMode="External"/><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hyperlink" Target="https://www.voicesofyouth.org/" TargetMode="External"/><Relationship Id="rId4" Type="http://schemas.openxmlformats.org/officeDocument/2006/relationships/hyperlink" Target="https://youngminds.org.uk/" TargetMode="External"/><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Unicef/Trillo</a:t>
            </a: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Try to find somewhere quiet and spend a few minutes being quiet and still. Then think about these questions:</a:t>
            </a:r>
          </a:p>
          <a:p>
            <a:r>
              <a:rPr lang="en-GB" sz="3600" dirty="0"/>
              <a:t>Who are the people who make you feel really safe and secure? How does it feel to be with them?</a:t>
            </a:r>
          </a:p>
          <a:p>
            <a:r>
              <a:rPr lang="en-GB" sz="3600" dirty="0"/>
              <a:t>In this time when most people are away from school, how can they get help if they are feeling unsafe?</a:t>
            </a:r>
          </a:p>
          <a:p>
            <a:r>
              <a:rPr lang="en-GB" sz="3600" dirty="0"/>
              <a:t>Think of the people you know who make you feel especially safe and secure – think about a way you can thank them for this and let them know how much it matters to you.</a:t>
            </a: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fontScale="92500" lnSpcReduction="10000"/>
          </a:bodyPr>
          <a:lstStyle/>
          <a:p>
            <a:pPr marL="108000" indent="0">
              <a:buNone/>
            </a:pPr>
            <a:r>
              <a:rPr lang="en-GB" sz="2400" dirty="0"/>
              <a:t>Rights are interdependent – what that means is that there are lots of connections between different articles.</a:t>
            </a:r>
          </a:p>
          <a:p>
            <a:pPr marL="450900"/>
            <a:r>
              <a:rPr lang="en-GB" sz="2400" dirty="0"/>
              <a:t>Think about computers, the internet and being online… How many different articles can you link to this?</a:t>
            </a:r>
          </a:p>
          <a:p>
            <a:pPr marL="450900"/>
            <a:r>
              <a:rPr lang="en-GB" sz="2400" dirty="0"/>
              <a:t>A clue:  some are rights that can be helped by being online and there are other rights about protection and safety.</a:t>
            </a:r>
          </a:p>
          <a:p>
            <a:pPr marL="108000" indent="0">
              <a:buNone/>
            </a:pPr>
            <a:endParaRPr lang="en-GB" sz="2400" dirty="0"/>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What right is being shown in these pictures? Can you guess how they are linked together?</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1" name="Rectangle 10">
            <a:extLst>
              <a:ext uri="{FF2B5EF4-FFF2-40B4-BE49-F238E27FC236}">
                <a16:creationId xmlns:a16="http://schemas.microsoft.com/office/drawing/2014/main" id="{6598684F-F43F-4843-96CB-30D44DDF1C2B}"/>
              </a:ext>
            </a:extLst>
          </p:cNvPr>
          <p:cNvSpPr/>
          <p:nvPr/>
        </p:nvSpPr>
        <p:spPr>
          <a:xfrm>
            <a:off x="3772705" y="5621067"/>
            <a:ext cx="83869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Unicef/Dawe</a:t>
            </a:r>
          </a:p>
        </p:txBody>
      </p:sp>
      <p:pic>
        <p:nvPicPr>
          <p:cNvPr id="6" name="Picture 5">
            <a:extLst>
              <a:ext uri="{FF2B5EF4-FFF2-40B4-BE49-F238E27FC236}">
                <a16:creationId xmlns:a16="http://schemas.microsoft.com/office/drawing/2014/main" id="{0B99A269-FC01-462F-A3BC-17B4934990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884" y="3097899"/>
            <a:ext cx="2746455" cy="2754000"/>
          </a:xfrm>
          <a:prstGeom prst="rect">
            <a:avLst/>
          </a:prstGeom>
        </p:spPr>
      </p:pic>
      <p:pic>
        <p:nvPicPr>
          <p:cNvPr id="9" name="Picture 8" descr="A person sitting on a bed&#10;&#10;Description automatically generated">
            <a:extLst>
              <a:ext uri="{FF2B5EF4-FFF2-40B4-BE49-F238E27FC236}">
                <a16:creationId xmlns:a16="http://schemas.microsoft.com/office/drawing/2014/main" id="{D716F1AD-C1A9-4599-B508-9286F99AFD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0387" y="3097899"/>
            <a:ext cx="3692046" cy="2461364"/>
          </a:xfrm>
          <a:prstGeom prst="rect">
            <a:avLst/>
          </a:prstGeom>
        </p:spPr>
      </p:pic>
      <p:pic>
        <p:nvPicPr>
          <p:cNvPr id="12" name="Picture 11" descr="A close up of a logo&#10;&#10;Description automatically generated">
            <a:extLst>
              <a:ext uri="{FF2B5EF4-FFF2-40B4-BE49-F238E27FC236}">
                <a16:creationId xmlns:a16="http://schemas.microsoft.com/office/drawing/2014/main" id="{1203F65D-CDF5-4F5E-AF88-F06B9F2C17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0994" y="4701899"/>
            <a:ext cx="2575122" cy="1714728"/>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85C264EB-3762-44E4-A055-3BFE10AE95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88672" y="3024379"/>
            <a:ext cx="1450520" cy="1450520"/>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19</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92500" lnSpcReduction="20000"/>
          </a:bodyPr>
          <a:lstStyle/>
          <a:p>
            <a:pPr marL="0" indent="0">
              <a:buNone/>
            </a:pPr>
            <a:r>
              <a:rPr lang="en-GB" b="1" dirty="0"/>
              <a:t>Article 19 – Protection from violence, abuse and neglect</a:t>
            </a:r>
          </a:p>
          <a:p>
            <a:pPr marL="0" indent="0">
              <a:buNone/>
            </a:pPr>
            <a:r>
              <a:rPr lang="en-GB" dirty="0"/>
              <a:t>Governments must do all they can to ensure that children are protected from all forms of violence, abuse, neglect and bad treatment by their parents or anyone else who looks after them.</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Martin introduces Article 19</a:t>
            </a:r>
          </a:p>
          <a:p>
            <a:pPr marL="0" indent="0">
              <a:buNone/>
            </a:pPr>
            <a:endParaRPr lang="en-GB" dirty="0"/>
          </a:p>
        </p:txBody>
      </p:sp>
      <p:pic>
        <p:nvPicPr>
          <p:cNvPr id="9" name="Graphic 8">
            <a:extLst>
              <a:ext uri="{FF2B5EF4-FFF2-40B4-BE49-F238E27FC236}">
                <a16:creationId xmlns:a16="http://schemas.microsoft.com/office/drawing/2014/main" id="{DB51C2F8-562B-4862-92B6-6DC9A314F29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99153" y="166033"/>
            <a:ext cx="1350415" cy="1800553"/>
          </a:xfrm>
          <a:prstGeom prst="rect">
            <a:avLst/>
          </a:prstGeom>
        </p:spPr>
      </p:pic>
      <p:pic>
        <p:nvPicPr>
          <p:cNvPr id="6" name="Article 19 SB">
            <a:hlinkClick r:id="" action="ppaction://media"/>
            <a:extLst>
              <a:ext uri="{FF2B5EF4-FFF2-40B4-BE49-F238E27FC236}">
                <a16:creationId xmlns:a16="http://schemas.microsoft.com/office/drawing/2014/main" id="{610CE089-7489-40DD-9804-4E81F15D8A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2675" y="2182630"/>
            <a:ext cx="5459506" cy="3070972"/>
          </a:xfrm>
          <a:prstGeom prst="rect">
            <a:avLst/>
          </a:prstGeom>
        </p:spPr>
      </p:pic>
      <p:sp>
        <p:nvSpPr>
          <p:cNvPr id="7" name="TextBox 6">
            <a:extLst>
              <a:ext uri="{FF2B5EF4-FFF2-40B4-BE49-F238E27FC236}">
                <a16:creationId xmlns:a16="http://schemas.microsoft.com/office/drawing/2014/main" id="{D1351D25-C5E7-42EE-9940-F3B829DADF24}"/>
              </a:ext>
            </a:extLst>
          </p:cNvPr>
          <p:cNvSpPr txBox="1"/>
          <p:nvPr/>
        </p:nvSpPr>
        <p:spPr>
          <a:xfrm>
            <a:off x="339256" y="5586286"/>
            <a:ext cx="564818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Martin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do people around you have to do to make sure you are safe and protected?</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19</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Understanding what it means to be safe and protected</a:t>
            </a:r>
          </a:p>
          <a:p>
            <a:r>
              <a:rPr lang="en-GB" sz="6200" dirty="0">
                <a:latin typeface="Arial" panose="020B0604020202020204" pitchFamily="34" charset="0"/>
                <a:cs typeface="Arial" panose="020B0604020202020204" pitchFamily="34" charset="0"/>
              </a:rPr>
              <a:t>Knowing that people care about you</a:t>
            </a:r>
          </a:p>
          <a:p>
            <a:r>
              <a:rPr lang="en-GB" sz="6200" dirty="0">
                <a:latin typeface="Arial" panose="020B0604020202020204" pitchFamily="34" charset="0"/>
                <a:cs typeface="Arial" panose="020B0604020202020204" pitchFamily="34" charset="0"/>
              </a:rPr>
              <a:t>Being able to talk about your emotions and feelings</a:t>
            </a:r>
          </a:p>
          <a:p>
            <a:r>
              <a:rPr lang="en-GB" sz="6200" dirty="0">
                <a:latin typeface="Arial" panose="020B0604020202020204" pitchFamily="34" charset="0"/>
                <a:cs typeface="Arial" panose="020B0604020202020204" pitchFamily="34" charset="0"/>
              </a:rPr>
              <a:t>Finding out and learning about why some things are not safe</a:t>
            </a:r>
          </a:p>
          <a:p>
            <a:r>
              <a:rPr lang="en-GB" sz="6200" dirty="0">
                <a:latin typeface="Arial" panose="020B0604020202020204" pitchFamily="34" charset="0"/>
                <a:cs typeface="Arial" panose="020B0604020202020204" pitchFamily="34" charset="0"/>
              </a:rPr>
              <a:t>Knowing that there is an adult who will listen to you and take you seriously</a:t>
            </a:r>
          </a:p>
          <a:p>
            <a:r>
              <a:rPr lang="en-GB" sz="6200" dirty="0">
                <a:latin typeface="Arial" panose="020B0604020202020204" pitchFamily="34" charset="0"/>
                <a:cs typeface="Arial" panose="020B0604020202020204" pitchFamily="34" charset="0"/>
              </a:rPr>
              <a:t>Feeling looked after, valued, secure and respected</a:t>
            </a:r>
          </a:p>
          <a:p>
            <a:r>
              <a:rPr lang="en-GB" sz="6200" dirty="0">
                <a:latin typeface="Arial" panose="020B0604020202020204" pitchFamily="34" charset="0"/>
                <a:cs typeface="Arial" panose="020B0604020202020204" pitchFamily="34" charset="0"/>
              </a:rPr>
              <a:t>Having confidence to get help if you need it</a:t>
            </a:r>
          </a:p>
          <a:p>
            <a:r>
              <a:rPr lang="en-GB" sz="6200" dirty="0">
                <a:latin typeface="Arial" panose="020B0604020202020204" pitchFamily="34" charset="0"/>
                <a:cs typeface="Arial" panose="020B0604020202020204" pitchFamily="34" charset="0"/>
              </a:rPr>
              <a:t>Knowing how to be safe on line</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9" name="Flowchart: Connector 18">
            <a:extLst>
              <a:ext uri="{FF2B5EF4-FFF2-40B4-BE49-F238E27FC236}">
                <a16:creationId xmlns:a16="http://schemas.microsoft.com/office/drawing/2014/main" id="{DD48762D-E567-4C6B-A92A-436AB9C5C211}"/>
              </a:ext>
            </a:extLst>
          </p:cNvPr>
          <p:cNvSpPr/>
          <p:nvPr/>
        </p:nvSpPr>
        <p:spPr>
          <a:xfrm>
            <a:off x="9020124" y="1621984"/>
            <a:ext cx="2664702" cy="27312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Think about the feelings we have when we know  we are  safe and cared for. Write a poem or song to describe how this feels. Use good metaphors and similes to describe the emotions.</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6235379" y="425885"/>
            <a:ext cx="2664702" cy="26291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think of places or situations that have special rules about safety, such as a swimming pool or train station. Choose one and design a safety poster.</a:t>
            </a:r>
          </a:p>
        </p:txBody>
      </p:sp>
      <p:sp>
        <p:nvSpPr>
          <p:cNvPr id="24" name="Flowchart: Connector 23">
            <a:extLst>
              <a:ext uri="{FF2B5EF4-FFF2-40B4-BE49-F238E27FC236}">
                <a16:creationId xmlns:a16="http://schemas.microsoft.com/office/drawing/2014/main" id="{9C2024A8-E67B-4752-A95E-F987175ECC57}"/>
              </a:ext>
            </a:extLst>
          </p:cNvPr>
          <p:cNvSpPr/>
          <p:nvPr/>
        </p:nvSpPr>
        <p:spPr>
          <a:xfrm>
            <a:off x="2959200" y="2591046"/>
            <a:ext cx="2196947" cy="210468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Draw or list some of the people whose job it is to help you stay safe and protected. </a:t>
            </a:r>
          </a:p>
        </p:txBody>
      </p:sp>
      <p:sp>
        <p:nvSpPr>
          <p:cNvPr id="25" name="Flowchart: Connector 24">
            <a:extLst>
              <a:ext uri="{FF2B5EF4-FFF2-40B4-BE49-F238E27FC236}">
                <a16:creationId xmlns:a16="http://schemas.microsoft.com/office/drawing/2014/main" id="{BBE28727-9782-4199-BBB8-82553B075466}"/>
              </a:ext>
            </a:extLst>
          </p:cNvPr>
          <p:cNvSpPr/>
          <p:nvPr/>
        </p:nvSpPr>
        <p:spPr>
          <a:xfrm>
            <a:off x="5348908" y="3219506"/>
            <a:ext cx="3601184" cy="35201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19 means that no child should be hurt, hit or treated badly. Find out about the punishments for children in schools in Victorian times. Imagine you lived then and wanted to end physical punishment in school. Write a letter to Queen Victoria explaining why you think things should change.</a:t>
            </a:r>
          </a:p>
        </p:txBody>
      </p:sp>
      <p:pic>
        <p:nvPicPr>
          <p:cNvPr id="14" name="Graphic 13">
            <a:extLst>
              <a:ext uri="{FF2B5EF4-FFF2-40B4-BE49-F238E27FC236}">
                <a16:creationId xmlns:a16="http://schemas.microsoft.com/office/drawing/2014/main" id="{36672EAC-E263-404E-A661-A3A4635663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00232" y="2987613"/>
            <a:ext cx="1720814" cy="2294418"/>
          </a:xfrm>
          <a:prstGeom prst="rect">
            <a:avLst/>
          </a:prstGeom>
        </p:spPr>
      </p:pic>
      <p:pic>
        <p:nvPicPr>
          <p:cNvPr id="4" name="Picture 3" descr="A picture containing screenshot&#10;&#10;Description automatically generated">
            <a:extLst>
              <a:ext uri="{FF2B5EF4-FFF2-40B4-BE49-F238E27FC236}">
                <a16:creationId xmlns:a16="http://schemas.microsoft.com/office/drawing/2014/main" id="{D88DDB59-4208-4C91-92DE-12111DB315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4815" y="3925499"/>
            <a:ext cx="2104686" cy="2104686"/>
          </a:xfrm>
          <a:prstGeom prst="rect">
            <a:avLst/>
          </a:prstGeom>
        </p:spPr>
      </p:pic>
      <p:pic>
        <p:nvPicPr>
          <p:cNvPr id="7" name="Picture 6" descr="A close up of a sign&#10;&#10;Description automatically generated">
            <a:extLst>
              <a:ext uri="{FF2B5EF4-FFF2-40B4-BE49-F238E27FC236}">
                <a16:creationId xmlns:a16="http://schemas.microsoft.com/office/drawing/2014/main" id="{2161254C-B27B-4113-A8EE-6764AB9BCF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4978" y="1138548"/>
            <a:ext cx="2173783" cy="2173783"/>
          </a:xfrm>
          <a:prstGeom prst="rect">
            <a:avLst/>
          </a:prstGeom>
        </p:spPr>
      </p:pic>
      <p:pic>
        <p:nvPicPr>
          <p:cNvPr id="17" name="Picture 16" descr="A picture containing graphics, shirt, room&#10;&#10;Description automatically generated">
            <a:extLst>
              <a:ext uri="{FF2B5EF4-FFF2-40B4-BE49-F238E27FC236}">
                <a16:creationId xmlns:a16="http://schemas.microsoft.com/office/drawing/2014/main" id="{0261F26F-42F7-4B7E-A7DF-D36C6556AA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52325" y="3992361"/>
            <a:ext cx="2932501" cy="2932501"/>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BAB74EE-AED0-4C6E-B9D6-70231793E5AB}"/>
              </a:ext>
            </a:extLst>
          </p:cNvPr>
          <p:cNvSpPr/>
          <p:nvPr/>
        </p:nvSpPr>
        <p:spPr>
          <a:xfrm>
            <a:off x="4074025" y="1223594"/>
            <a:ext cx="3241669" cy="32348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When you are in school there are lots of adults to talk to if you are not feeling safe or something is wrong in your life. You have heard of Childline but do you know much about their work? Find out more on their website and share five facts with your friends or family.  </a:t>
            </a:r>
            <a:endParaRPr lang="en-GB" sz="1400" dirty="0">
              <a:solidFill>
                <a:srgbClr val="00B0F0"/>
              </a:solidFill>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263183" y="2220590"/>
            <a:ext cx="3241670" cy="33661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do you know about being safe online? Have a conversation about this with the adults you live with. Talk about safe settings on your router and on all devices in the house. Ask your family to look at this </a:t>
            </a:r>
            <a:r>
              <a:rPr lang="en-GB" sz="1400" dirty="0">
                <a:solidFill>
                  <a:srgbClr val="00B0F0"/>
                </a:solidFill>
                <a:latin typeface="Arial"/>
                <a:cs typeface="Arial"/>
                <a:hlinkClick r:id="rId4"/>
              </a:rPr>
              <a:t>Safer Internet website</a:t>
            </a:r>
            <a:r>
              <a:rPr lang="en-GB" sz="1400" dirty="0">
                <a:solidFill>
                  <a:srgbClr val="00B0F0"/>
                </a:solidFill>
                <a:latin typeface="Arial"/>
                <a:cs typeface="Arial"/>
              </a:rPr>
              <a:t> and let you watch some of the videos in the resources section. </a:t>
            </a:r>
            <a:endParaRPr lang="en-GB" sz="1400" dirty="0">
              <a:solidFill>
                <a:srgbClr val="00B0F0"/>
              </a:solidFill>
              <a:latin typeface="Arial" panose="020B0604020202020204" pitchFamily="34" charset="0"/>
              <a:cs typeface="Arial" panose="020B0604020202020204" pitchFamily="34" charset="0"/>
            </a:endParaRPr>
          </a:p>
        </p:txBody>
      </p:sp>
      <p:sp>
        <p:nvSpPr>
          <p:cNvPr id="14" name="Flowchart: Connector 13">
            <a:extLst>
              <a:ext uri="{FF2B5EF4-FFF2-40B4-BE49-F238E27FC236}">
                <a16:creationId xmlns:a16="http://schemas.microsoft.com/office/drawing/2014/main" id="{0CE76925-79D8-4E97-8B6D-882359AB84A9}"/>
              </a:ext>
            </a:extLst>
          </p:cNvPr>
          <p:cNvSpPr/>
          <p:nvPr/>
        </p:nvSpPr>
        <p:spPr>
          <a:xfrm>
            <a:off x="9333610" y="261444"/>
            <a:ext cx="2542946" cy="247774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Draw a cartoon or design a logo about the right to be protected from harm. Share this with your family and friends.</a:t>
            </a:r>
          </a:p>
        </p:txBody>
      </p:sp>
      <p:sp>
        <p:nvSpPr>
          <p:cNvPr id="15" name="Flowchart: Connector 14">
            <a:extLst>
              <a:ext uri="{FF2B5EF4-FFF2-40B4-BE49-F238E27FC236}">
                <a16:creationId xmlns:a16="http://schemas.microsoft.com/office/drawing/2014/main" id="{EC894C4B-3753-4D1B-AC1D-E714E15CEDFE}"/>
              </a:ext>
            </a:extLst>
          </p:cNvPr>
          <p:cNvSpPr/>
          <p:nvPr/>
        </p:nvSpPr>
        <p:spPr>
          <a:xfrm>
            <a:off x="7363692" y="2229939"/>
            <a:ext cx="2709797" cy="271198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You might have watched this </a:t>
            </a:r>
            <a:r>
              <a:rPr lang="en-GB" sz="1400" dirty="0">
                <a:solidFill>
                  <a:srgbClr val="00B0F0"/>
                </a:solidFill>
                <a:latin typeface="Arial"/>
                <a:cs typeface="Arial"/>
                <a:hlinkClick r:id="rId5"/>
              </a:rPr>
              <a:t>‘PANTS’ video</a:t>
            </a:r>
            <a:r>
              <a:rPr lang="en-GB" sz="1400" dirty="0">
                <a:solidFill>
                  <a:srgbClr val="00B0F0"/>
                </a:solidFill>
                <a:latin typeface="Arial"/>
                <a:cs typeface="Arial"/>
              </a:rPr>
              <a:t> in school. Watch it with the people you live with and have a look together at the NSPCC information </a:t>
            </a:r>
            <a:r>
              <a:rPr lang="en-GB" sz="1400" dirty="0">
                <a:solidFill>
                  <a:srgbClr val="00B0F0"/>
                </a:solidFill>
                <a:latin typeface="Arial"/>
                <a:cs typeface="Arial"/>
                <a:hlinkClick r:id="rId6"/>
              </a:rPr>
              <a:t>here</a:t>
            </a:r>
            <a:r>
              <a:rPr lang="en-GB" sz="1400" dirty="0">
                <a:solidFill>
                  <a:srgbClr val="00B0F0"/>
                </a:solidFill>
                <a:latin typeface="Arial"/>
                <a:cs typeface="Arial"/>
              </a:rPr>
              <a:t>.</a:t>
            </a:r>
          </a:p>
        </p:txBody>
      </p:sp>
      <p:pic>
        <p:nvPicPr>
          <p:cNvPr id="5" name="Picture 4" descr="A picture containing shirt&#10;&#10;Description automatically generated">
            <a:extLst>
              <a:ext uri="{FF2B5EF4-FFF2-40B4-BE49-F238E27FC236}">
                <a16:creationId xmlns:a16="http://schemas.microsoft.com/office/drawing/2014/main" id="{B27DCA0E-DBD4-45E1-B5DF-0F9BD063F1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2464" y="4458399"/>
            <a:ext cx="2552669" cy="255266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063987C6-A717-4CA7-A07A-C00BA43A0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7374" y="4743077"/>
            <a:ext cx="2926080" cy="1539240"/>
          </a:xfrm>
          <a:prstGeom prst="rect">
            <a:avLst/>
          </a:prstGeom>
        </p:spPr>
      </p:pic>
      <p:pic>
        <p:nvPicPr>
          <p:cNvPr id="10" name="Online Media 9" title="Talk PANTS with Pantosaurus and his PANTS song #TalkPANTS">
            <a:hlinkClick r:id="" action="ppaction://media"/>
            <a:extLst>
              <a:ext uri="{FF2B5EF4-FFF2-40B4-BE49-F238E27FC236}">
                <a16:creationId xmlns:a16="http://schemas.microsoft.com/office/drawing/2014/main" id="{088AE049-9762-4A65-AA0E-B3E06F26AC79}"/>
              </a:ext>
            </a:extLst>
          </p:cNvPr>
          <p:cNvPicPr>
            <a:picLocks noRot="1" noChangeAspect="1"/>
          </p:cNvPicPr>
          <p:nvPr>
            <a:videoFile r:link="rId1"/>
          </p:nvPr>
        </p:nvPicPr>
        <p:blipFill>
          <a:blip r:embed="rId9"/>
          <a:stretch>
            <a:fillRect/>
          </a:stretch>
        </p:blipFill>
        <p:spPr>
          <a:xfrm>
            <a:off x="8483954" y="4672245"/>
            <a:ext cx="3420997" cy="1924311"/>
          </a:xfrm>
          <a:prstGeom prst="rect">
            <a:avLst/>
          </a:prstGeom>
        </p:spPr>
      </p:pic>
      <p:pic>
        <p:nvPicPr>
          <p:cNvPr id="21" name="Picture 20" descr="A picture containing shirt&#10;&#10;Description automatically generated">
            <a:extLst>
              <a:ext uri="{FF2B5EF4-FFF2-40B4-BE49-F238E27FC236}">
                <a16:creationId xmlns:a16="http://schemas.microsoft.com/office/drawing/2014/main" id="{0C230B5A-2E2D-4058-A8BA-E874429597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33407" y="1345303"/>
            <a:ext cx="2405273" cy="2405273"/>
          </a:xfrm>
          <a:prstGeom prst="rect">
            <a:avLst/>
          </a:prstGeom>
        </p:spPr>
      </p:pic>
      <p:pic>
        <p:nvPicPr>
          <p:cNvPr id="24" name="Picture 23" descr="A picture containing object, light&#10;&#10;Description automatically generated">
            <a:extLst>
              <a:ext uri="{FF2B5EF4-FFF2-40B4-BE49-F238E27FC236}">
                <a16:creationId xmlns:a16="http://schemas.microsoft.com/office/drawing/2014/main" id="{5BDFD8EE-E82E-46BE-A9AD-E480CCC0658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8102877">
            <a:off x="7561520" y="-15951"/>
            <a:ext cx="2589583" cy="2589583"/>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D3167714-AFAD-4BF8-9004-3C338FEBB909}"/>
              </a:ext>
            </a:extLst>
          </p:cNvPr>
          <p:cNvSpPr/>
          <p:nvPr/>
        </p:nvSpPr>
        <p:spPr>
          <a:xfrm>
            <a:off x="3482682" y="3172579"/>
            <a:ext cx="3419054" cy="2510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Imagine that you had to make sure that every adult properly understood Article 19 and why it is so important, what would you say? How could you persuade them as to why it matters so much. You could write a speech or prepare a PowerPoint presentation.</a:t>
            </a:r>
          </a:p>
        </p:txBody>
      </p:sp>
      <p:sp>
        <p:nvSpPr>
          <p:cNvPr id="18" name="Rectangle 17">
            <a:extLst>
              <a:ext uri="{FF2B5EF4-FFF2-40B4-BE49-F238E27FC236}">
                <a16:creationId xmlns:a16="http://schemas.microsoft.com/office/drawing/2014/main" id="{3D63FBAF-3AEB-427A-8437-5FD9F3C3270F}"/>
              </a:ext>
            </a:extLst>
          </p:cNvPr>
          <p:cNvSpPr/>
          <p:nvPr/>
        </p:nvSpPr>
        <p:spPr>
          <a:xfrm>
            <a:off x="7175307" y="3972021"/>
            <a:ext cx="2830478" cy="2510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In Wales, Scotland and Jersey there are now laws in place that protect children from physical punishment from their parents. What arguments or reasons would you put to the Prime Minister to persuade him to make this a UK wide law.</a:t>
            </a:r>
          </a:p>
        </p:txBody>
      </p:sp>
      <p:sp>
        <p:nvSpPr>
          <p:cNvPr id="19" name="Rectangle 18">
            <a:extLst>
              <a:ext uri="{FF2B5EF4-FFF2-40B4-BE49-F238E27FC236}">
                <a16:creationId xmlns:a16="http://schemas.microsoft.com/office/drawing/2014/main" id="{2D23AA2A-2F1C-4271-AE07-E40771459727}"/>
              </a:ext>
            </a:extLst>
          </p:cNvPr>
          <p:cNvSpPr/>
          <p:nvPr/>
        </p:nvSpPr>
        <p:spPr>
          <a:xfrm>
            <a:off x="8045346" y="582987"/>
            <a:ext cx="3727327" cy="32144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You probably know lots about being safe on line. Evidence has shown that most young people are glad that parental settings exist. Have a chat with the adults in your home about safe settings on your router and all devices. Imagine you had to prepare a presentation about online safety for younger children – have a go at preparing some slides – you might find these websites helpful: </a:t>
            </a:r>
            <a:r>
              <a:rPr lang="en-GB" sz="1600" dirty="0">
                <a:solidFill>
                  <a:srgbClr val="00AEEF"/>
                </a:solidFill>
                <a:latin typeface="Arial" panose="020B0604020202020204" pitchFamily="34" charset="0"/>
                <a:cs typeface="Arial" panose="020B0604020202020204" pitchFamily="34" charset="0"/>
                <a:hlinkClick r:id="rId3"/>
              </a:rPr>
              <a:t>Safer Internet </a:t>
            </a:r>
            <a:r>
              <a:rPr lang="en-GB" sz="1600" dirty="0">
                <a:solidFill>
                  <a:srgbClr val="00AEEF"/>
                </a:solidFill>
                <a:latin typeface="Arial" panose="020B0604020202020204" pitchFamily="34" charset="0"/>
                <a:cs typeface="Arial" panose="020B0604020202020204" pitchFamily="34" charset="0"/>
              </a:rPr>
              <a:t>and </a:t>
            </a:r>
            <a:r>
              <a:rPr lang="en-GB" sz="1600" dirty="0">
                <a:solidFill>
                  <a:srgbClr val="00AEEF"/>
                </a:solidFill>
                <a:latin typeface="Arial" panose="020B0604020202020204" pitchFamily="34" charset="0"/>
                <a:cs typeface="Arial" panose="020B0604020202020204" pitchFamily="34" charset="0"/>
                <a:hlinkClick r:id="rId4"/>
              </a:rPr>
              <a:t>CEOP</a:t>
            </a:r>
            <a:endParaRPr lang="en-GB" sz="1600" dirty="0">
              <a:solidFill>
                <a:srgbClr val="00AEEF"/>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C5ADAF78-411D-4B10-97DA-AF58EA72C16A}"/>
              </a:ext>
            </a:extLst>
          </p:cNvPr>
          <p:cNvSpPr/>
          <p:nvPr/>
        </p:nvSpPr>
        <p:spPr>
          <a:xfrm>
            <a:off x="4872625" y="375105"/>
            <a:ext cx="2915016" cy="26295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Work with your siblings or with your friends safely online to write and perform a radio advert aimed at children and young people to promote child safety during this lockdown time. Include a message to encourage them to contact ChildLine if necessary.</a:t>
            </a:r>
          </a:p>
        </p:txBody>
      </p:sp>
      <p:pic>
        <p:nvPicPr>
          <p:cNvPr id="15" name="Graphic 14">
            <a:extLst>
              <a:ext uri="{FF2B5EF4-FFF2-40B4-BE49-F238E27FC236}">
                <a16:creationId xmlns:a16="http://schemas.microsoft.com/office/drawing/2014/main" id="{CF57AE73-4C6E-496D-B92C-9A4BCB0386D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98674" y="2701032"/>
            <a:ext cx="1720814" cy="2294418"/>
          </a:xfrm>
          <a:prstGeom prst="rect">
            <a:avLst/>
          </a:prstGeom>
        </p:spPr>
      </p:pic>
      <p:pic>
        <p:nvPicPr>
          <p:cNvPr id="4" name="Picture 3" descr="A close up of a logo&#10;&#10;Description automatically generated">
            <a:extLst>
              <a:ext uri="{FF2B5EF4-FFF2-40B4-BE49-F238E27FC236}">
                <a16:creationId xmlns:a16="http://schemas.microsoft.com/office/drawing/2014/main" id="{DBAA2DDB-1A45-4DB9-A955-E9DF2BB029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6296" y="1613003"/>
            <a:ext cx="1698340" cy="1698340"/>
          </a:xfrm>
          <a:prstGeom prst="rect">
            <a:avLst/>
          </a:prstGeom>
        </p:spPr>
      </p:pic>
      <p:pic>
        <p:nvPicPr>
          <p:cNvPr id="7" name="Picture 6" descr="A close up of a logo&#10;&#10;Description automatically generated">
            <a:extLst>
              <a:ext uri="{FF2B5EF4-FFF2-40B4-BE49-F238E27FC236}">
                <a16:creationId xmlns:a16="http://schemas.microsoft.com/office/drawing/2014/main" id="{611EDA03-47B9-44E8-8C3E-3FC340BF91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74333" y="5017094"/>
            <a:ext cx="1698340" cy="1698340"/>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9" name="Rectangle 18">
            <a:extLst>
              <a:ext uri="{FF2B5EF4-FFF2-40B4-BE49-F238E27FC236}">
                <a16:creationId xmlns:a16="http://schemas.microsoft.com/office/drawing/2014/main" id="{57EB1110-A810-4D88-95BF-8EC9AA24DE0F}"/>
              </a:ext>
            </a:extLst>
          </p:cNvPr>
          <p:cNvSpPr/>
          <p:nvPr/>
        </p:nvSpPr>
        <p:spPr>
          <a:xfrm>
            <a:off x="446656" y="2322753"/>
            <a:ext cx="3085946" cy="299637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about the staff in school who look after Child Protection, Safeguarding and other support such as counselling and emotional support. Think about the skills and qualities those people have to do that work.  Write a letter or a poem to sum up what they do for the pupils at your school.</a:t>
            </a:r>
          </a:p>
        </p:txBody>
      </p:sp>
      <p:sp>
        <p:nvSpPr>
          <p:cNvPr id="12" name="Rectangle 11">
            <a:extLst>
              <a:ext uri="{FF2B5EF4-FFF2-40B4-BE49-F238E27FC236}">
                <a16:creationId xmlns:a16="http://schemas.microsoft.com/office/drawing/2014/main" id="{4CBBCD62-7C6A-443F-98D7-FE9C05A24C0D}"/>
              </a:ext>
            </a:extLst>
          </p:cNvPr>
          <p:cNvSpPr/>
          <p:nvPr/>
        </p:nvSpPr>
        <p:spPr>
          <a:xfrm>
            <a:off x="8479838" y="252941"/>
            <a:ext cx="2785897" cy="263259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What if a friend talks to you about not feeling safe at this time? Have you thought about what you would do?   Perhaps you and your friends could work together to design a poster reminding young people about how and where to seek help. </a:t>
            </a:r>
          </a:p>
        </p:txBody>
      </p:sp>
      <p:sp>
        <p:nvSpPr>
          <p:cNvPr id="13" name="Rectangle 12">
            <a:extLst>
              <a:ext uri="{FF2B5EF4-FFF2-40B4-BE49-F238E27FC236}">
                <a16:creationId xmlns:a16="http://schemas.microsoft.com/office/drawing/2014/main" id="{74D61D65-2ABB-4D7B-B5BF-79916A7E08F6}"/>
              </a:ext>
            </a:extLst>
          </p:cNvPr>
          <p:cNvSpPr/>
          <p:nvPr/>
        </p:nvSpPr>
        <p:spPr>
          <a:xfrm>
            <a:off x="4533864" y="3608689"/>
            <a:ext cx="4060520" cy="299637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Your school probably reminds you a lot about who to speak with if you are not feeling safe or something is wrong in your life and they probably remind you about organisations that are there to help such a </a:t>
            </a:r>
            <a:r>
              <a:rPr lang="en-GB" sz="1600" dirty="0">
                <a:solidFill>
                  <a:srgbClr val="00AEEF"/>
                </a:solidFill>
                <a:latin typeface="Arial" panose="020B0604020202020204" pitchFamily="34" charset="0"/>
                <a:cs typeface="Arial" panose="020B0604020202020204" pitchFamily="34" charset="0"/>
                <a:hlinkClick r:id="rId3"/>
              </a:rPr>
              <a:t>Childline</a:t>
            </a:r>
            <a:r>
              <a:rPr lang="en-GB" sz="1600" dirty="0">
                <a:solidFill>
                  <a:srgbClr val="00AEEF"/>
                </a:solidFill>
                <a:latin typeface="Arial" panose="020B0604020202020204" pitchFamily="34" charset="0"/>
                <a:cs typeface="Arial" panose="020B0604020202020204" pitchFamily="34" charset="0"/>
              </a:rPr>
              <a:t> and </a:t>
            </a:r>
            <a:r>
              <a:rPr lang="en-GB" sz="1600" dirty="0">
                <a:solidFill>
                  <a:srgbClr val="00AEEF"/>
                </a:solidFill>
                <a:latin typeface="Arial" panose="020B0604020202020204" pitchFamily="34" charset="0"/>
                <a:cs typeface="Arial" panose="020B0604020202020204" pitchFamily="34" charset="0"/>
                <a:hlinkClick r:id="rId4"/>
              </a:rPr>
              <a:t>Young Minds</a:t>
            </a:r>
            <a:r>
              <a:rPr lang="en-GB" sz="1600" dirty="0">
                <a:solidFill>
                  <a:srgbClr val="00AEEF"/>
                </a:solidFill>
                <a:latin typeface="Arial" panose="020B0604020202020204" pitchFamily="34" charset="0"/>
                <a:cs typeface="Arial" panose="020B0604020202020204" pitchFamily="34" charset="0"/>
              </a:rPr>
              <a:t>. Take some time to find out a bit more about how these organisations support young people and what they offer. Tell the people you live with, or your friends, what you have found out. </a:t>
            </a:r>
          </a:p>
        </p:txBody>
      </p:sp>
      <p:sp>
        <p:nvSpPr>
          <p:cNvPr id="17" name="Rectangle 16">
            <a:extLst>
              <a:ext uri="{FF2B5EF4-FFF2-40B4-BE49-F238E27FC236}">
                <a16:creationId xmlns:a16="http://schemas.microsoft.com/office/drawing/2014/main" id="{103DF867-2F67-48B2-BF35-7ABD04C7209D}"/>
              </a:ext>
            </a:extLst>
          </p:cNvPr>
          <p:cNvSpPr/>
          <p:nvPr/>
        </p:nvSpPr>
        <p:spPr>
          <a:xfrm>
            <a:off x="5896172" y="726558"/>
            <a:ext cx="2429964" cy="24307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Connect with other young people on Unicef Voices of Youth. There is lots here related to being safe especially to do with mental health. You can find </a:t>
            </a:r>
            <a:r>
              <a:rPr lang="en-GB" sz="1600" dirty="0">
                <a:solidFill>
                  <a:srgbClr val="00AEEF"/>
                </a:solidFill>
                <a:latin typeface="Arial" panose="020B0604020202020204" pitchFamily="34" charset="0"/>
                <a:cs typeface="Arial" panose="020B0604020202020204" pitchFamily="34" charset="0"/>
                <a:hlinkClick r:id="rId5"/>
              </a:rPr>
              <a:t>Voices of Youth here</a:t>
            </a:r>
            <a:r>
              <a:rPr lang="en-GB" sz="1600" dirty="0">
                <a:solidFill>
                  <a:srgbClr val="00AEEF"/>
                </a:solidFill>
                <a:latin typeface="Arial" panose="020B0604020202020204" pitchFamily="34" charset="0"/>
                <a:cs typeface="Arial" panose="020B0604020202020204" pitchFamily="34" charset="0"/>
              </a:rPr>
              <a:t>. </a:t>
            </a:r>
          </a:p>
        </p:txBody>
      </p:sp>
      <p:pic>
        <p:nvPicPr>
          <p:cNvPr id="5" name="Picture 4" descr="A picture containing drawing&#10;&#10;Description automatically generated">
            <a:extLst>
              <a:ext uri="{FF2B5EF4-FFF2-40B4-BE49-F238E27FC236}">
                <a16:creationId xmlns:a16="http://schemas.microsoft.com/office/drawing/2014/main" id="{9127347F-494C-4C10-919E-2CF5758C87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9822" y="4697800"/>
            <a:ext cx="2430708" cy="2430708"/>
          </a:xfrm>
          <a:prstGeom prst="rect">
            <a:avLst/>
          </a:prstGeom>
        </p:spPr>
      </p:pic>
      <p:pic>
        <p:nvPicPr>
          <p:cNvPr id="8" name="Picture 7" descr="A close up of a logo&#10;&#10;Description automatically generated">
            <a:extLst>
              <a:ext uri="{FF2B5EF4-FFF2-40B4-BE49-F238E27FC236}">
                <a16:creationId xmlns:a16="http://schemas.microsoft.com/office/drawing/2014/main" id="{5C5D91F1-00B5-4C67-BB27-7409FFEBBA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5698" y="4743639"/>
            <a:ext cx="1934175" cy="1934175"/>
          </a:xfrm>
          <a:prstGeom prst="rect">
            <a:avLst/>
          </a:prstGeom>
        </p:spPr>
      </p:pic>
      <p:pic>
        <p:nvPicPr>
          <p:cNvPr id="10" name="Picture 9" descr="A close up of a sign&#10;&#10;Description automatically generated">
            <a:extLst>
              <a:ext uri="{FF2B5EF4-FFF2-40B4-BE49-F238E27FC236}">
                <a16:creationId xmlns:a16="http://schemas.microsoft.com/office/drawing/2014/main" id="{D4432EFE-F2D4-4296-86C9-B90AFAB1E0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1621" y="2250395"/>
            <a:ext cx="2429965" cy="2429965"/>
          </a:xfrm>
          <a:prstGeom prst="rect">
            <a:avLst/>
          </a:prstGeom>
        </p:spPr>
      </p:pic>
      <p:pic>
        <p:nvPicPr>
          <p:cNvPr id="18" name="Picture 17" descr="A close up of a logo&#10;&#10;Description automatically generated">
            <a:extLst>
              <a:ext uri="{FF2B5EF4-FFF2-40B4-BE49-F238E27FC236}">
                <a16:creationId xmlns:a16="http://schemas.microsoft.com/office/drawing/2014/main" id="{0B6E8F43-11F3-4E09-AB95-88F0BBBA5F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80452" y="1681278"/>
            <a:ext cx="1701700" cy="1701700"/>
          </a:xfrm>
          <a:prstGeom prst="rect">
            <a:avLst/>
          </a:prstGeom>
        </p:spPr>
      </p:pic>
    </p:spTree>
    <p:extLst>
      <p:ext uri="{BB962C8B-B14F-4D97-AF65-F5344CB8AC3E}">
        <p14:creationId xmlns:p14="http://schemas.microsoft.com/office/powerpoint/2010/main" val="3113198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4640</TotalTime>
  <Words>1312</Words>
  <Application>Microsoft Office PowerPoint</Application>
  <PresentationFormat>Widescreen</PresentationFormat>
  <Paragraphs>101</Paragraphs>
  <Slides>12</Slides>
  <Notes>5</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19</vt:lpstr>
      <vt:lpstr>  </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Nocola Harris</cp:lastModifiedBy>
  <cp:revision>382</cp:revision>
  <dcterms:created xsi:type="dcterms:W3CDTF">2020-04-07T09:32:00Z</dcterms:created>
  <dcterms:modified xsi:type="dcterms:W3CDTF">2020-06-11T08:11:57Z</dcterms:modified>
</cp:coreProperties>
</file>